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6" userDrawn="1">
          <p15:clr>
            <a:srgbClr val="A4A3A4"/>
          </p15:clr>
        </p15:guide>
        <p15:guide id="2" pos="22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ughn, Cheryl" initials="VC" lastIdx="2" clrIdx="0">
    <p:extLst>
      <p:ext uri="{19B8F6BF-5375-455C-9EA6-DF929625EA0E}">
        <p15:presenceInfo xmlns:p15="http://schemas.microsoft.com/office/powerpoint/2012/main" userId="S-1-5-21-2695169584-3817918341-3537416689-2290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93765" autoAdjust="0"/>
  </p:normalViewPr>
  <p:slideViewPr>
    <p:cSldViewPr snapToGrid="0" showGuides="1">
      <p:cViewPr varScale="1">
        <p:scale>
          <a:sx n="56" d="100"/>
          <a:sy n="56" d="100"/>
        </p:scale>
        <p:origin x="1200" y="38"/>
      </p:cViewPr>
      <p:guideLst>
        <p:guide orient="horz" pos="1056"/>
        <p:guide pos="22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83C6C-3D49-41B2-A1DC-3F43044CB43E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A2796-2E63-498D-B15C-12422C951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3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A2796-2E63-498D-B15C-12422C951C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6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23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7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6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0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4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2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8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3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9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1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0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DB9F4-F472-48D6-82DD-D5FCA12819AC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annah.lutz@ucsf.edu?subject=Scheduling%20for%20Mike%20Clu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9F7BC32-CA55-6A36-15D5-AD5E6DA36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3" y="701414"/>
            <a:ext cx="2743200" cy="608666"/>
          </a:xfrm>
          <a:prstGeom prst="rect">
            <a:avLst/>
          </a:prstGeom>
        </p:spPr>
      </p:pic>
      <p:sp>
        <p:nvSpPr>
          <p:cNvPr id="19" name="object 3" descr="FAS Finance Service Center&#10;as of September 2026">
            <a:extLst>
              <a:ext uri="{FF2B5EF4-FFF2-40B4-BE49-F238E27FC236}">
                <a16:creationId xmlns:a16="http://schemas.microsoft.com/office/drawing/2014/main" id="{6DB8B600-459F-D6B0-F6A7-B413E33832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6967" y="1399726"/>
            <a:ext cx="3064131" cy="366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FAS Finance Service Center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lang="en-US" sz="1100" b="0" i="1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1100" b="0" i="1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September </a:t>
            </a:r>
            <a:r>
              <a:rPr kumimoji="0" lang="en-US" sz="1100" b="0" i="1" u="none" strike="noStrike" kern="1200" cap="none" spc="-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2026</a:t>
            </a:r>
          </a:p>
        </p:txBody>
      </p:sp>
      <p:sp>
        <p:nvSpPr>
          <p:cNvPr id="38" name="Freeform 28" descr="Erin Gore&#10;Senior Vice Chancellor&#10;Finance &amp; Administration&#10;">
            <a:extLst>
              <a:ext uri="{FF2B5EF4-FFF2-40B4-BE49-F238E27FC236}">
                <a16:creationId xmlns:a16="http://schemas.microsoft.com/office/drawing/2014/main" id="{EEB4B372-48FF-765F-2489-7C38CD052913}"/>
              </a:ext>
            </a:extLst>
          </p:cNvPr>
          <p:cNvSpPr/>
          <p:nvPr/>
        </p:nvSpPr>
        <p:spPr>
          <a:xfrm>
            <a:off x="5058434" y="672793"/>
            <a:ext cx="2103120" cy="71007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Erin Gore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Vice Chancellor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Finance &amp; Administration</a:t>
            </a:r>
            <a:endParaRPr lang="en-US" sz="1000" kern="1200" dirty="0">
              <a:latin typeface="HelveticaNeueLT Std" panose="020B0604020202020204" pitchFamily="34" charset="0"/>
            </a:endParaRPr>
          </a:p>
        </p:txBody>
      </p:sp>
      <p:sp>
        <p:nvSpPr>
          <p:cNvPr id="29" name="Freeform 28" descr="Mike Clune&#10;Senior Associate Vice Chancellor&#10;&amp; Chief Financial Officer&#10;"/>
          <p:cNvSpPr/>
          <p:nvPr/>
        </p:nvSpPr>
        <p:spPr>
          <a:xfrm>
            <a:off x="5102877" y="1570714"/>
            <a:ext cx="2103120" cy="713232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Mike Clune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Associate Vice Chancellor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>
                <a:latin typeface="HelveticaNeueLT Std" panose="020B0604020202020204" pitchFamily="34" charset="0"/>
              </a:rPr>
              <a:t>an</a:t>
            </a:r>
            <a:r>
              <a:rPr lang="en-US" sz="1000" dirty="0">
                <a:latin typeface="HelveticaNeueLT Std" panose="020B0604020202020204" pitchFamily="34" charset="0"/>
              </a:rPr>
              <a:t>d</a:t>
            </a:r>
            <a:r>
              <a:rPr lang="en-US" sz="1000">
                <a:latin typeface="HelveticaNeueLT Std" panose="020B0604020202020204" pitchFamily="34" charset="0"/>
              </a:rPr>
              <a:t> </a:t>
            </a:r>
            <a:r>
              <a:rPr lang="en-US" sz="1000" dirty="0">
                <a:latin typeface="HelveticaNeueLT Std" panose="020B0604020202020204" pitchFamily="34" charset="0"/>
              </a:rPr>
              <a:t>Chief Financial Officer</a:t>
            </a:r>
          </a:p>
        </p:txBody>
      </p:sp>
      <p:sp>
        <p:nvSpPr>
          <p:cNvPr id="50" name="Freeform 49" descr="For Scheduling Inquiries:&#10;Hannah Lutz&#10;hannah.lutz@ucsf.edu&#10;">
            <a:hlinkClick r:id="rId4"/>
          </p:cNvPr>
          <p:cNvSpPr/>
          <p:nvPr/>
        </p:nvSpPr>
        <p:spPr>
          <a:xfrm>
            <a:off x="7510949" y="1703403"/>
            <a:ext cx="1640618" cy="473981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For Scheduling Inquiries: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Hannah Lutz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hannah.lutz@ucsf.edu</a:t>
            </a:r>
          </a:p>
        </p:txBody>
      </p:sp>
      <p:sp>
        <p:nvSpPr>
          <p:cNvPr id="3" name="Freeform 28" descr="Steve Stugard&#10;Senior Associate Director&#10;">
            <a:extLst>
              <a:ext uri="{FF2B5EF4-FFF2-40B4-BE49-F238E27FC236}">
                <a16:creationId xmlns:a16="http://schemas.microsoft.com/office/drawing/2014/main" id="{34275778-5A8E-F225-4632-E31F512133F4}"/>
              </a:ext>
            </a:extLst>
          </p:cNvPr>
          <p:cNvSpPr/>
          <p:nvPr/>
        </p:nvSpPr>
        <p:spPr>
          <a:xfrm>
            <a:off x="5058000" y="2499092"/>
            <a:ext cx="2103120" cy="713232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Steve Stugard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Associate Director</a:t>
            </a:r>
          </a:p>
        </p:txBody>
      </p:sp>
      <p:sp>
        <p:nvSpPr>
          <p:cNvPr id="46" name="Freeform 47" descr="Eleanor Edralin&#10;BPS Financial Analyst&#10;">
            <a:extLst>
              <a:ext uri="{FF2B5EF4-FFF2-40B4-BE49-F238E27FC236}">
                <a16:creationId xmlns:a16="http://schemas.microsoft.com/office/drawing/2014/main" id="{0143678A-4620-EE24-8C00-652700EF05F6}"/>
              </a:ext>
            </a:extLst>
          </p:cNvPr>
          <p:cNvSpPr/>
          <p:nvPr/>
        </p:nvSpPr>
        <p:spPr>
          <a:xfrm>
            <a:off x="7516215" y="2680528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Eleanor Edralin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BPS Financial Analyst</a:t>
            </a:r>
          </a:p>
        </p:txBody>
      </p:sp>
      <p:sp>
        <p:nvSpPr>
          <p:cNvPr id="10" name="TextBox 9" descr="FAS Control Point &amp; Internal Compliance&#10;">
            <a:extLst>
              <a:ext uri="{FF2B5EF4-FFF2-40B4-BE49-F238E27FC236}">
                <a16:creationId xmlns:a16="http://schemas.microsoft.com/office/drawing/2014/main" id="{92E4DA20-B18A-3703-7E2E-4164EC3AE24B}"/>
              </a:ext>
            </a:extLst>
          </p:cNvPr>
          <p:cNvSpPr txBox="1"/>
          <p:nvPr/>
        </p:nvSpPr>
        <p:spPr>
          <a:xfrm>
            <a:off x="964995" y="2630857"/>
            <a:ext cx="1737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HelveticaNeueLT Std"/>
              </a:rPr>
              <a:t>FAS Control Point &amp; Internal Compliance</a:t>
            </a:r>
            <a:endParaRPr lang="en-US" sz="1200" dirty="0"/>
          </a:p>
        </p:txBody>
      </p:sp>
      <p:sp>
        <p:nvSpPr>
          <p:cNvPr id="64" name="TextBox 63" descr="FAS Control Point Team&#10;">
            <a:extLst>
              <a:ext uri="{FF2B5EF4-FFF2-40B4-BE49-F238E27FC236}">
                <a16:creationId xmlns:a16="http://schemas.microsoft.com/office/drawing/2014/main" id="{40659FC4-9A9A-5D27-83C5-7F8597F5911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39858" y="4482090"/>
            <a:ext cx="10192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FAS Control Point Team</a:t>
            </a:r>
            <a:endParaRPr lang="en-US" sz="800" b="1" dirty="0"/>
          </a:p>
        </p:txBody>
      </p:sp>
      <p:sp>
        <p:nvSpPr>
          <p:cNvPr id="53" name="Freeform 52" descr="Andy Jones&#10; Control Point Financial Analyst&#10;"/>
          <p:cNvSpPr/>
          <p:nvPr/>
        </p:nvSpPr>
        <p:spPr>
          <a:xfrm>
            <a:off x="695610" y="4829079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Andy Jones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 Control Point Financial Analyst</a:t>
            </a:r>
          </a:p>
        </p:txBody>
      </p:sp>
      <p:sp>
        <p:nvSpPr>
          <p:cNvPr id="34" name="Freeform 33" descr="Morgan Lehto&#10;Controls Data and Ops Analyst&#10;"/>
          <p:cNvSpPr/>
          <p:nvPr/>
        </p:nvSpPr>
        <p:spPr>
          <a:xfrm>
            <a:off x="694006" y="5396007"/>
            <a:ext cx="914400" cy="365760"/>
          </a:xfrm>
          <a:custGeom>
            <a:avLst/>
            <a:gdLst>
              <a:gd name="connsiteX0" fmla="*/ 0 w 1346487"/>
              <a:gd name="connsiteY0" fmla="*/ 0 h 575505"/>
              <a:gd name="connsiteX1" fmla="*/ 1346487 w 1346487"/>
              <a:gd name="connsiteY1" fmla="*/ 0 h 575505"/>
              <a:gd name="connsiteX2" fmla="*/ 1346487 w 1346487"/>
              <a:gd name="connsiteY2" fmla="*/ 575505 h 575505"/>
              <a:gd name="connsiteX3" fmla="*/ 0 w 1346487"/>
              <a:gd name="connsiteY3" fmla="*/ 575505 h 575505"/>
              <a:gd name="connsiteX4" fmla="*/ 0 w 1346487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487" h="575505">
                <a:moveTo>
                  <a:pt x="0" y="0"/>
                </a:moveTo>
                <a:lnTo>
                  <a:pt x="1346487" y="0"/>
                </a:lnTo>
                <a:lnTo>
                  <a:pt x="1346487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Morgan Lehto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Controls Data and Ops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8" name="Freeform 33" descr="Eva Yuen&#10;Internal Controls&#10;">
            <a:extLst>
              <a:ext uri="{FF2B5EF4-FFF2-40B4-BE49-F238E27FC236}">
                <a16:creationId xmlns:a16="http://schemas.microsoft.com/office/drawing/2014/main" id="{30A1725B-1AE7-A944-7D56-996B83C00C9D}"/>
              </a:ext>
            </a:extLst>
          </p:cNvPr>
          <p:cNvSpPr/>
          <p:nvPr/>
        </p:nvSpPr>
        <p:spPr>
          <a:xfrm>
            <a:off x="692295" y="5972079"/>
            <a:ext cx="914400" cy="365760"/>
          </a:xfrm>
          <a:custGeom>
            <a:avLst/>
            <a:gdLst>
              <a:gd name="connsiteX0" fmla="*/ 0 w 1346487"/>
              <a:gd name="connsiteY0" fmla="*/ 0 h 575505"/>
              <a:gd name="connsiteX1" fmla="*/ 1346487 w 1346487"/>
              <a:gd name="connsiteY1" fmla="*/ 0 h 575505"/>
              <a:gd name="connsiteX2" fmla="*/ 1346487 w 1346487"/>
              <a:gd name="connsiteY2" fmla="*/ 575505 h 575505"/>
              <a:gd name="connsiteX3" fmla="*/ 0 w 1346487"/>
              <a:gd name="connsiteY3" fmla="*/ 575505 h 575505"/>
              <a:gd name="connsiteX4" fmla="*/ 0 w 1346487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487" h="575505">
                <a:moveTo>
                  <a:pt x="0" y="0"/>
                </a:moveTo>
                <a:lnTo>
                  <a:pt x="1346487" y="0"/>
                </a:lnTo>
                <a:lnTo>
                  <a:pt x="1346487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Eva Yuen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Internal Controls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63" name="TextBox 62" descr="Transactions Team&#10;">
            <a:extLst>
              <a:ext uri="{FF2B5EF4-FFF2-40B4-BE49-F238E27FC236}">
                <a16:creationId xmlns:a16="http://schemas.microsoft.com/office/drawing/2014/main" id="{B3056497-FCC1-3561-D6F1-5887031DBE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816674" y="3762676"/>
            <a:ext cx="10192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Transactions Team</a:t>
            </a:r>
            <a:endParaRPr lang="en-US" sz="800" b="1" dirty="0"/>
          </a:p>
        </p:txBody>
      </p:sp>
      <p:sp>
        <p:nvSpPr>
          <p:cNvPr id="11" name="Freeform 32" descr="Helen Huynh&#10;Team Supervisor&#10;">
            <a:extLst>
              <a:ext uri="{FF2B5EF4-FFF2-40B4-BE49-F238E27FC236}">
                <a16:creationId xmlns:a16="http://schemas.microsoft.com/office/drawing/2014/main" id="{66254FE9-DF65-C61F-9AE9-2B17969C9582}"/>
              </a:ext>
            </a:extLst>
          </p:cNvPr>
          <p:cNvSpPr/>
          <p:nvPr/>
        </p:nvSpPr>
        <p:spPr>
          <a:xfrm>
            <a:off x="1867161" y="4253007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Helen Huynh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Team Supervisor</a:t>
            </a:r>
          </a:p>
        </p:txBody>
      </p:sp>
      <p:sp>
        <p:nvSpPr>
          <p:cNvPr id="9" name="Freeform 32" descr="Desheng Chen&#10;Financial Services Analyst&#10;">
            <a:extLst>
              <a:ext uri="{FF2B5EF4-FFF2-40B4-BE49-F238E27FC236}">
                <a16:creationId xmlns:a16="http://schemas.microsoft.com/office/drawing/2014/main" id="{B5F87604-EF62-AAA8-EAB9-E9996FE20E1E}"/>
              </a:ext>
            </a:extLst>
          </p:cNvPr>
          <p:cNvSpPr/>
          <p:nvPr/>
        </p:nvSpPr>
        <p:spPr>
          <a:xfrm>
            <a:off x="1866118" y="4829079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Desheng Chen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Services Analyst</a:t>
            </a:r>
          </a:p>
        </p:txBody>
      </p:sp>
      <p:sp>
        <p:nvSpPr>
          <p:cNvPr id="6" name="Freeform 32" descr="Miko Thomas&#10;Financial Services Analyst&#10;">
            <a:extLst>
              <a:ext uri="{FF2B5EF4-FFF2-40B4-BE49-F238E27FC236}">
                <a16:creationId xmlns:a16="http://schemas.microsoft.com/office/drawing/2014/main" id="{3B126BC8-49D5-D797-E41B-A17A5E3D6634}"/>
              </a:ext>
            </a:extLst>
          </p:cNvPr>
          <p:cNvSpPr/>
          <p:nvPr/>
        </p:nvSpPr>
        <p:spPr>
          <a:xfrm>
            <a:off x="1865989" y="5396007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Miko Thomas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Services Analyst</a:t>
            </a:r>
          </a:p>
        </p:txBody>
      </p:sp>
      <p:sp>
        <p:nvSpPr>
          <p:cNvPr id="5" name="Freeform 32" descr="Angel Wu&#10;Financial Services Analyst&#10;">
            <a:extLst>
              <a:ext uri="{FF2B5EF4-FFF2-40B4-BE49-F238E27FC236}">
                <a16:creationId xmlns:a16="http://schemas.microsoft.com/office/drawing/2014/main" id="{87264498-68F5-314E-0013-E6D4C3CA926A}"/>
              </a:ext>
            </a:extLst>
          </p:cNvPr>
          <p:cNvSpPr/>
          <p:nvPr/>
        </p:nvSpPr>
        <p:spPr>
          <a:xfrm>
            <a:off x="1870154" y="5972079"/>
            <a:ext cx="914400" cy="365760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Angel Wu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Services Analyst</a:t>
            </a:r>
          </a:p>
        </p:txBody>
      </p:sp>
      <p:sp>
        <p:nvSpPr>
          <p:cNvPr id="26" name="TextBox 25" descr="Business Partner Services&#10;">
            <a:extLst>
              <a:ext uri="{FF2B5EF4-FFF2-40B4-BE49-F238E27FC236}">
                <a16:creationId xmlns:a16="http://schemas.microsoft.com/office/drawing/2014/main" id="{3002CFD1-1918-2C81-5575-F3FF72FBF4C6}"/>
              </a:ext>
            </a:extLst>
          </p:cNvPr>
          <p:cNvSpPr txBox="1"/>
          <p:nvPr/>
        </p:nvSpPr>
        <p:spPr>
          <a:xfrm>
            <a:off x="9185695" y="2718865"/>
            <a:ext cx="21031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HelveticaNeueLT Std"/>
              </a:rPr>
              <a:t>Business Partner Services</a:t>
            </a:r>
            <a:endParaRPr lang="en-US" sz="1200" dirty="0"/>
          </a:p>
        </p:txBody>
      </p:sp>
      <p:sp>
        <p:nvSpPr>
          <p:cNvPr id="27" name="TextBox 26" descr="Audit &amp; Advisory Services; UCSF Finance&#10;">
            <a:extLst>
              <a:ext uri="{FF2B5EF4-FFF2-40B4-BE49-F238E27FC236}">
                <a16:creationId xmlns:a16="http://schemas.microsoft.com/office/drawing/2014/main" id="{DE67DBD2-C6BB-2DC5-9628-0CFC9D7E4269}"/>
              </a:ext>
            </a:extLst>
          </p:cNvPr>
          <p:cNvSpPr txBox="1"/>
          <p:nvPr/>
        </p:nvSpPr>
        <p:spPr>
          <a:xfrm>
            <a:off x="3027684" y="3760778"/>
            <a:ext cx="15255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Audit &amp; Advisory Services; UCSF Finance</a:t>
            </a:r>
            <a:endParaRPr lang="en-US" sz="800" b="1" dirty="0"/>
          </a:p>
        </p:txBody>
      </p:sp>
      <p:sp>
        <p:nvSpPr>
          <p:cNvPr id="42" name="Freeform 47" descr="Vacant&#10;Sr Business Partner&#10;">
            <a:extLst>
              <a:ext uri="{FF2B5EF4-FFF2-40B4-BE49-F238E27FC236}">
                <a16:creationId xmlns:a16="http://schemas.microsoft.com/office/drawing/2014/main" id="{5E542512-0928-8D2F-BBD3-C49862D7A01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333257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Vacant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Business Partner</a:t>
            </a:r>
          </a:p>
        </p:txBody>
      </p:sp>
      <p:sp>
        <p:nvSpPr>
          <p:cNvPr id="37" name="TextBox 36" descr="Campus Life Services &#10;">
            <a:extLst>
              <a:ext uri="{FF2B5EF4-FFF2-40B4-BE49-F238E27FC236}">
                <a16:creationId xmlns:a16="http://schemas.microsoft.com/office/drawing/2014/main" id="{86245F52-124D-AB1E-331E-D3C425C11465}"/>
              </a:ext>
            </a:extLst>
          </p:cNvPr>
          <p:cNvSpPr txBox="1"/>
          <p:nvPr/>
        </p:nvSpPr>
        <p:spPr>
          <a:xfrm>
            <a:off x="4937849" y="3883888"/>
            <a:ext cx="124779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Campus Life Services </a:t>
            </a:r>
            <a:endParaRPr lang="en-US" sz="800" b="1" dirty="0"/>
          </a:p>
        </p:txBody>
      </p:sp>
      <p:sp>
        <p:nvSpPr>
          <p:cNvPr id="28" name="Freeform 47" descr="Shireen Huda&#10;Sr Finance Manager&#10;">
            <a:extLst>
              <a:ext uri="{FF2B5EF4-FFF2-40B4-BE49-F238E27FC236}">
                <a16:creationId xmlns:a16="http://schemas.microsoft.com/office/drawing/2014/main" id="{0BC73859-AABB-BE94-2A7C-CCC191CE0E46}"/>
              </a:ext>
            </a:extLst>
          </p:cNvPr>
          <p:cNvSpPr/>
          <p:nvPr/>
        </p:nvSpPr>
        <p:spPr>
          <a:xfrm>
            <a:off x="5102877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Shireen Huda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Finance Manager</a:t>
            </a:r>
          </a:p>
        </p:txBody>
      </p:sp>
      <p:sp>
        <p:nvSpPr>
          <p:cNvPr id="22" name="Freeform 47" descr="Yvonne Au&#10;Business Partner, Utilities Lead&#10;">
            <a:extLst>
              <a:ext uri="{FF2B5EF4-FFF2-40B4-BE49-F238E27FC236}">
                <a16:creationId xmlns:a16="http://schemas.microsoft.com/office/drawing/2014/main" id="{A5391DF1-0FC0-D6B5-23DF-7CB16A605B52}"/>
              </a:ext>
            </a:extLst>
          </p:cNvPr>
          <p:cNvSpPr/>
          <p:nvPr/>
        </p:nvSpPr>
        <p:spPr>
          <a:xfrm>
            <a:off x="4503767" y="4829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Yvonne Au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Business Partner, Utilities Lead</a:t>
            </a:r>
          </a:p>
        </p:txBody>
      </p:sp>
      <p:sp>
        <p:nvSpPr>
          <p:cNvPr id="2" name="Freeform 38" descr="Jenny Chin&#10;Business Partner&#10;">
            <a:extLst>
              <a:ext uri="{FF2B5EF4-FFF2-40B4-BE49-F238E27FC236}">
                <a16:creationId xmlns:a16="http://schemas.microsoft.com/office/drawing/2014/main" id="{84DAD338-5328-AFD5-836A-9FFA6F20ED62}"/>
              </a:ext>
            </a:extLst>
          </p:cNvPr>
          <p:cNvSpPr/>
          <p:nvPr/>
        </p:nvSpPr>
        <p:spPr>
          <a:xfrm>
            <a:off x="4503767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Jenny Chin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Business Partner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40" name="Freeform 47" descr="Kai Hsaio&#10;Financial Analyst&#10;">
            <a:extLst>
              <a:ext uri="{FF2B5EF4-FFF2-40B4-BE49-F238E27FC236}">
                <a16:creationId xmlns:a16="http://schemas.microsoft.com/office/drawing/2014/main" id="{942F05A1-3130-4CED-8C6D-9BFBA413313A}"/>
              </a:ext>
            </a:extLst>
          </p:cNvPr>
          <p:cNvSpPr/>
          <p:nvPr/>
        </p:nvSpPr>
        <p:spPr>
          <a:xfrm>
            <a:off x="4506249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Kai </a:t>
            </a:r>
            <a:r>
              <a:rPr lang="en-US" sz="700" b="1" dirty="0" err="1">
                <a:latin typeface="HelveticaNeueLT Std" panose="020B0604020202020204" pitchFamily="34" charset="0"/>
              </a:rPr>
              <a:t>Hsaio</a:t>
            </a:r>
            <a:endParaRPr lang="en-US" sz="700" b="1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49" name="Freeform 47" descr="Edith But Lee&#10;Sr Financial Analyst&#10;">
            <a:extLst>
              <a:ext uri="{FF2B5EF4-FFF2-40B4-BE49-F238E27FC236}">
                <a16:creationId xmlns:a16="http://schemas.microsoft.com/office/drawing/2014/main" id="{1576FBA0-486E-4CD2-A682-48E6B2AD68A3}"/>
              </a:ext>
            </a:extLst>
          </p:cNvPr>
          <p:cNvSpPr/>
          <p:nvPr/>
        </p:nvSpPr>
        <p:spPr>
          <a:xfrm>
            <a:off x="5673355" y="4829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Edith But Lee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Sr 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16" name="Freeform 47" descr="Allen Woo&#10;Business Partner, Facilities Lead&#10;">
            <a:extLst>
              <a:ext uri="{FF2B5EF4-FFF2-40B4-BE49-F238E27FC236}">
                <a16:creationId xmlns:a16="http://schemas.microsoft.com/office/drawing/2014/main" id="{9C88E984-29F3-858E-64A0-E6DB6B616223}"/>
              </a:ext>
            </a:extLst>
          </p:cNvPr>
          <p:cNvSpPr/>
          <p:nvPr/>
        </p:nvSpPr>
        <p:spPr>
          <a:xfrm>
            <a:off x="5676681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Allen Woo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Business Partner, Facilities Lead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36" name="Freeform 35" descr="Raymond Liang&#10;Financial Analyst, Utilities&#10;"/>
          <p:cNvSpPr/>
          <p:nvPr/>
        </p:nvSpPr>
        <p:spPr>
          <a:xfrm>
            <a:off x="5676681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Raymond Liang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Analyst, Utilities</a:t>
            </a:r>
          </a:p>
        </p:txBody>
      </p:sp>
      <p:sp>
        <p:nvSpPr>
          <p:cNvPr id="65" name="TextBox 64" descr="CGR; Communications&#10;FAS SVC Office;  Human Resources;  &#10;Legal Affairs; PMO;&#10;UCSF Anchor Mission; UCSF Police&#10;">
            <a:extLst>
              <a:ext uri="{FF2B5EF4-FFF2-40B4-BE49-F238E27FC236}">
                <a16:creationId xmlns:a16="http://schemas.microsoft.com/office/drawing/2014/main" id="{8B62A3B2-977A-7CB0-68D9-B8DF90C17236}"/>
              </a:ext>
            </a:extLst>
          </p:cNvPr>
          <p:cNvSpPr txBox="1"/>
          <p:nvPr/>
        </p:nvSpPr>
        <p:spPr>
          <a:xfrm>
            <a:off x="6388032" y="3526863"/>
            <a:ext cx="2096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 panose="020B0604020202020204" pitchFamily="34" charset="0"/>
              </a:rPr>
              <a:t>CGR; Communications</a:t>
            </a:r>
          </a:p>
          <a:p>
            <a:pPr algn="ctr"/>
            <a:r>
              <a:rPr lang="en-US" sz="800" b="1" dirty="0">
                <a:latin typeface="HelveticaNeueLT Std" panose="020B0604020202020204" pitchFamily="34" charset="0"/>
              </a:rPr>
              <a:t>FAS SVC Office;  Human Resources;  </a:t>
            </a:r>
          </a:p>
          <a:p>
            <a:pPr algn="ctr"/>
            <a:r>
              <a:rPr lang="en-US" sz="800" b="1" dirty="0">
                <a:latin typeface="HelveticaNeueLT Std" panose="020B0604020202020204" pitchFamily="34" charset="0"/>
              </a:rPr>
              <a:t>Legal Affairs; PMO;</a:t>
            </a:r>
          </a:p>
          <a:p>
            <a:pPr algn="ctr"/>
            <a:r>
              <a:rPr lang="en-US" sz="800" b="1" dirty="0">
                <a:latin typeface="HelveticaNeueLT Std" panose="020B0604020202020204" pitchFamily="34" charset="0"/>
              </a:rPr>
              <a:t>UCSF Anchor Mission; UCSF Police</a:t>
            </a:r>
          </a:p>
        </p:txBody>
      </p:sp>
      <p:sp>
        <p:nvSpPr>
          <p:cNvPr id="33" name="Freeform 47" descr="Liza Asato&#10;Sr Finance Manager&#10;">
            <a:extLst>
              <a:ext uri="{FF2B5EF4-FFF2-40B4-BE49-F238E27FC236}">
                <a16:creationId xmlns:a16="http://schemas.microsoft.com/office/drawing/2014/main" id="{40C60736-DDAB-3E00-B8EC-2DB10ED5CBB9}"/>
              </a:ext>
            </a:extLst>
          </p:cNvPr>
          <p:cNvSpPr/>
          <p:nvPr/>
        </p:nvSpPr>
        <p:spPr>
          <a:xfrm>
            <a:off x="6878329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Liza Asato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Finance Manager</a:t>
            </a:r>
          </a:p>
        </p:txBody>
      </p:sp>
      <p:sp>
        <p:nvSpPr>
          <p:cNvPr id="54" name="Freeform 46" descr="Brian Kelly&#10;Sr. Financial Analyst&#10;">
            <a:extLst>
              <a:ext uri="{FF2B5EF4-FFF2-40B4-BE49-F238E27FC236}">
                <a16:creationId xmlns:a16="http://schemas.microsoft.com/office/drawing/2014/main" id="{D60584E9-284C-F964-2AE9-223C02A8CC7A}"/>
              </a:ext>
            </a:extLst>
          </p:cNvPr>
          <p:cNvSpPr/>
          <p:nvPr/>
        </p:nvSpPr>
        <p:spPr>
          <a:xfrm>
            <a:off x="6878329" y="4829079"/>
            <a:ext cx="914400" cy="365760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Brian Kelly</a:t>
            </a:r>
            <a:endParaRPr lang="en-US" sz="700" kern="12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Sr. 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57" name="Freeform 47" descr="Johnny Chung&#10;Financial Analyst&#10;">
            <a:extLst>
              <a:ext uri="{FF2B5EF4-FFF2-40B4-BE49-F238E27FC236}">
                <a16:creationId xmlns:a16="http://schemas.microsoft.com/office/drawing/2014/main" id="{750295B2-6B2F-B462-3C9D-F625F517C5B8}"/>
              </a:ext>
            </a:extLst>
          </p:cNvPr>
          <p:cNvSpPr/>
          <p:nvPr/>
        </p:nvSpPr>
        <p:spPr>
          <a:xfrm>
            <a:off x="6878329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Johnny Chung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62" name="Freeform 47" descr="Kelly Fuller&#10;Financial Analyst&#10;">
            <a:extLst>
              <a:ext uri="{FF2B5EF4-FFF2-40B4-BE49-F238E27FC236}">
                <a16:creationId xmlns:a16="http://schemas.microsoft.com/office/drawing/2014/main" id="{0587990D-E7F3-F8E3-6EA6-337876EAD91C}"/>
              </a:ext>
            </a:extLst>
          </p:cNvPr>
          <p:cNvSpPr/>
          <p:nvPr/>
        </p:nvSpPr>
        <p:spPr>
          <a:xfrm>
            <a:off x="6876672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Kelly Fuller</a:t>
            </a:r>
            <a:endParaRPr lang="en-US" sz="7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41" name="TextBox 40" descr="Information Technology&#10;">
            <a:extLst>
              <a:ext uri="{FF2B5EF4-FFF2-40B4-BE49-F238E27FC236}">
                <a16:creationId xmlns:a16="http://schemas.microsoft.com/office/drawing/2014/main" id="{298BB32C-2801-DA34-225D-F089589A3420}"/>
              </a:ext>
            </a:extLst>
          </p:cNvPr>
          <p:cNvSpPr txBox="1"/>
          <p:nvPr/>
        </p:nvSpPr>
        <p:spPr>
          <a:xfrm>
            <a:off x="8619250" y="3763960"/>
            <a:ext cx="12477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Information Technology</a:t>
            </a:r>
            <a:endParaRPr lang="en-US" sz="800" b="1" dirty="0"/>
          </a:p>
        </p:txBody>
      </p:sp>
      <p:sp>
        <p:nvSpPr>
          <p:cNvPr id="32" name="Freeform 47" descr="Vacant&#10;Sr Finance Manager&#10;">
            <a:extLst>
              <a:ext uri="{FF2B5EF4-FFF2-40B4-BE49-F238E27FC236}">
                <a16:creationId xmlns:a16="http://schemas.microsoft.com/office/drawing/2014/main" id="{A8A72FCF-CD5B-3936-3F5C-57E839E1E6F9}"/>
              </a:ext>
            </a:extLst>
          </p:cNvPr>
          <p:cNvSpPr/>
          <p:nvPr/>
        </p:nvSpPr>
        <p:spPr>
          <a:xfrm>
            <a:off x="8790597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Vacant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Finance Manager</a:t>
            </a:r>
          </a:p>
        </p:txBody>
      </p:sp>
      <p:sp>
        <p:nvSpPr>
          <p:cNvPr id="17" name="Freeform 46" descr="Kathy Lum&#10;Sr Financial Analyst&#10;">
            <a:extLst>
              <a:ext uri="{FF2B5EF4-FFF2-40B4-BE49-F238E27FC236}">
                <a16:creationId xmlns:a16="http://schemas.microsoft.com/office/drawing/2014/main" id="{71A0BCD0-0B91-9A1B-C37C-2E05614D6533}"/>
              </a:ext>
            </a:extLst>
          </p:cNvPr>
          <p:cNvSpPr/>
          <p:nvPr/>
        </p:nvSpPr>
        <p:spPr>
          <a:xfrm>
            <a:off x="8207044" y="4829079"/>
            <a:ext cx="914400" cy="365760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Kathy Lum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Financial Analyst</a:t>
            </a:r>
          </a:p>
        </p:txBody>
      </p:sp>
      <p:sp>
        <p:nvSpPr>
          <p:cNvPr id="21" name="Freeform 47" descr="Enid Cheung&#10;Financial Analyst&#10;">
            <a:extLst>
              <a:ext uri="{FF2B5EF4-FFF2-40B4-BE49-F238E27FC236}">
                <a16:creationId xmlns:a16="http://schemas.microsoft.com/office/drawing/2014/main" id="{C99EE0BA-20AC-ABF9-8B78-D8E47925FBE0}"/>
              </a:ext>
            </a:extLst>
          </p:cNvPr>
          <p:cNvSpPr/>
          <p:nvPr/>
        </p:nvSpPr>
        <p:spPr>
          <a:xfrm>
            <a:off x="8203929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Enid Cheung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23" name="Freeform 47" descr="Kevin Fabian&#10;Financial Analyst&#10;">
            <a:extLst>
              <a:ext uri="{FF2B5EF4-FFF2-40B4-BE49-F238E27FC236}">
                <a16:creationId xmlns:a16="http://schemas.microsoft.com/office/drawing/2014/main" id="{4E4E084F-CC8B-42A2-2019-6A1115308F2E}"/>
              </a:ext>
            </a:extLst>
          </p:cNvPr>
          <p:cNvSpPr/>
          <p:nvPr/>
        </p:nvSpPr>
        <p:spPr>
          <a:xfrm>
            <a:off x="8201870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Kevin Fabian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24" name="Freeform 46" descr="Korinne Reyes&#10;Sr Financial Analyst&#10;">
            <a:extLst>
              <a:ext uri="{FF2B5EF4-FFF2-40B4-BE49-F238E27FC236}">
                <a16:creationId xmlns:a16="http://schemas.microsoft.com/office/drawing/2014/main" id="{C41CCE1F-9102-951E-9C72-E1240C8085A0}"/>
              </a:ext>
            </a:extLst>
          </p:cNvPr>
          <p:cNvSpPr/>
          <p:nvPr/>
        </p:nvSpPr>
        <p:spPr>
          <a:xfrm>
            <a:off x="9381103" y="4829079"/>
            <a:ext cx="914400" cy="365760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Korinne Reyes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Financial Analyst</a:t>
            </a:r>
          </a:p>
        </p:txBody>
      </p:sp>
      <p:sp>
        <p:nvSpPr>
          <p:cNvPr id="25" name="Freeform 47" descr="Colin Huang&#10;Financial Analyst&#10;">
            <a:extLst>
              <a:ext uri="{FF2B5EF4-FFF2-40B4-BE49-F238E27FC236}">
                <a16:creationId xmlns:a16="http://schemas.microsoft.com/office/drawing/2014/main" id="{FE89DBDA-6D57-9462-88A6-75EDF9B86343}"/>
              </a:ext>
            </a:extLst>
          </p:cNvPr>
          <p:cNvSpPr/>
          <p:nvPr/>
        </p:nvSpPr>
        <p:spPr>
          <a:xfrm>
            <a:off x="9385323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Colin Huang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Financial Analyst</a:t>
            </a:r>
          </a:p>
        </p:txBody>
      </p:sp>
      <p:sp>
        <p:nvSpPr>
          <p:cNvPr id="44" name="TextBox 43" descr="Real Estate&#10;">
            <a:extLst>
              <a:ext uri="{FF2B5EF4-FFF2-40B4-BE49-F238E27FC236}">
                <a16:creationId xmlns:a16="http://schemas.microsoft.com/office/drawing/2014/main" id="{DA1C80D6-0030-726A-AF07-FEC349B4D1BE}"/>
              </a:ext>
            </a:extLst>
          </p:cNvPr>
          <p:cNvSpPr txBox="1"/>
          <p:nvPr/>
        </p:nvSpPr>
        <p:spPr>
          <a:xfrm>
            <a:off x="10416968" y="3883888"/>
            <a:ext cx="124779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latin typeface="HelveticaNeueLT Std"/>
              </a:rPr>
              <a:t>Real Estate</a:t>
            </a:r>
            <a:endParaRPr lang="en-US" sz="800" b="1" dirty="0"/>
          </a:p>
        </p:txBody>
      </p:sp>
      <p:sp>
        <p:nvSpPr>
          <p:cNvPr id="31" name="Freeform 47" descr="Mark Niu&#10;Sr Finance Manager&#10;">
            <a:extLst>
              <a:ext uri="{FF2B5EF4-FFF2-40B4-BE49-F238E27FC236}">
                <a16:creationId xmlns:a16="http://schemas.microsoft.com/office/drawing/2014/main" id="{15F21042-AA45-8CCB-C762-EAF2A9630501}"/>
              </a:ext>
            </a:extLst>
          </p:cNvPr>
          <p:cNvSpPr/>
          <p:nvPr/>
        </p:nvSpPr>
        <p:spPr>
          <a:xfrm>
            <a:off x="10659433" y="4253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Mark Niu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Finance Manager</a:t>
            </a:r>
          </a:p>
        </p:txBody>
      </p:sp>
      <p:sp>
        <p:nvSpPr>
          <p:cNvPr id="47" name="Freeform 46" descr="Jacob Hundert&#10;Sr Financial Analyst&#10;"/>
          <p:cNvSpPr/>
          <p:nvPr/>
        </p:nvSpPr>
        <p:spPr>
          <a:xfrm>
            <a:off x="10648349" y="4829079"/>
            <a:ext cx="914400" cy="365760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Jacob Hundert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Sr 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48" name="Freeform 47" descr="Herman Mak&#10;Sr Financial Analyst&#10;"/>
          <p:cNvSpPr/>
          <p:nvPr/>
        </p:nvSpPr>
        <p:spPr>
          <a:xfrm>
            <a:off x="10648349" y="5396007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kern="1200" dirty="0">
                <a:latin typeface="HelveticaNeueLT Std" panose="020B0604020202020204" pitchFamily="34" charset="0"/>
              </a:rPr>
              <a:t>Herman Mak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dirty="0">
                <a:latin typeface="HelveticaNeueLT Std" panose="020B0604020202020204" pitchFamily="34" charset="0"/>
              </a:rPr>
              <a:t>Sr Financial Analyst</a:t>
            </a:r>
            <a:endParaRPr lang="en-US" sz="700" kern="1200" dirty="0">
              <a:latin typeface="HelveticaNeueLT Std" panose="020B0604020202020204" pitchFamily="34" charset="0"/>
            </a:endParaRPr>
          </a:p>
        </p:txBody>
      </p:sp>
      <p:sp>
        <p:nvSpPr>
          <p:cNvPr id="61" name="Freeform 47" descr="Pik Kei Yung-Yeung&#10;Sr Financial Analyst&#10;">
            <a:extLst>
              <a:ext uri="{FF2B5EF4-FFF2-40B4-BE49-F238E27FC236}">
                <a16:creationId xmlns:a16="http://schemas.microsoft.com/office/drawing/2014/main" id="{BB986E75-A980-434B-B0D5-2214A16AE611}"/>
              </a:ext>
            </a:extLst>
          </p:cNvPr>
          <p:cNvSpPr/>
          <p:nvPr/>
        </p:nvSpPr>
        <p:spPr>
          <a:xfrm>
            <a:off x="10646692" y="5972079"/>
            <a:ext cx="914400" cy="365760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b="1" dirty="0">
                <a:latin typeface="HelveticaNeueLT Std" panose="020B0604020202020204" pitchFamily="34" charset="0"/>
              </a:rPr>
              <a:t>Pik Kei Yung-Yeung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700" kern="1200" dirty="0">
                <a:latin typeface="HelveticaNeueLT Std" panose="020B0604020202020204" pitchFamily="34" charset="0"/>
              </a:rPr>
              <a:t>Sr Financial Analyst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10E4640-C2DB-9DD3-C67E-85033C473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15078" y="4137922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AE72B909-ACB0-496B-21B9-D3A5151D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1103095" y="4718988"/>
            <a:ext cx="5669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4F420B9-2370-2280-3E4D-8D12D631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069433" y="3402855"/>
            <a:ext cx="0" cy="7315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B6F42E2-D155-97EE-4118-18237BDAD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417895" y="6154959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994642D-314F-CDC7-AECD-69BF46DBF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172621" y="2862352"/>
            <a:ext cx="3383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A72C22-24A1-72B5-ED79-BB1B219D2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790078" y="4135159"/>
            <a:ext cx="732434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F538014-6D99-D80D-9311-C986316A5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727786" y="3408097"/>
            <a:ext cx="83393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11E6B66-789C-D289-C919-B1467BE12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92650" y="4140231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BE4D11B3-C5CB-B6DD-B9B7-13ADA1661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613951" y="563818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6C474D71-8BAF-BF51-22FD-81ED33D06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416427" y="5578887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DD24D-DEF4-A7A9-705E-5138C4B4E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730571" y="3412188"/>
            <a:ext cx="0" cy="2743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91B55D6-C222-4BBE-54C6-EC44E1AE9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616515" y="5011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47AD341-BBEE-C379-3D92-380AC51D7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23588" y="4138764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15D3BB5-33BE-DD43-C74D-37149FB3E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83475" y="6154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BBAF17-85AF-4669-2619-5209BFB3B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09560" y="2306359"/>
            <a:ext cx="0" cy="1828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D55638F-48BE-50B9-9D61-E292B50D5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611577" y="6154959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F0A07AE-59F7-4641-AAC5-2568AC7BD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737105" y="4135159"/>
            <a:ext cx="5852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83C1B5-BF3B-971B-0A35-C58A9456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80460" y="5578887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1460263-4276-056A-0C33-1A010234C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80389" y="5011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5CA7E3B-C7BA-2810-EDB1-671808906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416730" y="5011959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FB03046-6C1F-FD73-57CF-DBB3B5C42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894442" y="4469560"/>
            <a:ext cx="0" cy="16824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94F8152-2303-F24E-C261-B97CF5BC5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780508" y="4467393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F5855A9-FC43-1ED9-8130-6DFBB5317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09560" y="1394516"/>
            <a:ext cx="0" cy="1828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CB4BC43-376C-9334-512D-5A79D590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554401" y="4625252"/>
            <a:ext cx="0" cy="15361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9BB136ED-F73D-756D-BB46-88F930004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126115" y="5578887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F4FC2A8-51D9-6BCF-150E-F65C98426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557323" y="4136680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4331B9C-AC0B-0CA3-D597-F80DA98C5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46418" y="4135199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BC8F1D2-0215-8FFE-4C1B-A270B9D1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121687" y="6154959"/>
            <a:ext cx="128016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B5B564F9-B6E6-207A-3235-C690AAE43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01164" y="4621730"/>
            <a:ext cx="0" cy="1005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C1544DA1-6345-1EFF-178A-D54242C56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124805" y="5011959"/>
            <a:ext cx="25603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5777CC1-B7F3-055B-0B8A-731B0E7C8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93322" y="5011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A9AFE72-BE76-D68A-3E51-7079F9655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331169" y="4713726"/>
            <a:ext cx="5669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D805C5B-4376-CB6A-5FEC-9ABCE46F9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43150" y="4621151"/>
            <a:ext cx="0" cy="15361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518C80B5-2DA5-4CCF-D143-387330E8A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907375" y="4709981"/>
            <a:ext cx="0" cy="1444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6C245C8B-55D9-B566-E593-322FD751D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93390" y="6154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931D6E2-BE2D-F7A3-0833-F6135ECB8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33394" y="4612307"/>
            <a:ext cx="0" cy="1005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EDED30AB-C0E5-F783-A8AC-BA5E2E000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93393" y="5578887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6C1374EE-89A6-2A7D-8AE5-951FFCBF3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675145" y="4713628"/>
            <a:ext cx="0" cy="1444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B4202E5-94C8-2DAE-6AE2-382255045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61092" y="5011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5E948A03-A4FC-2661-0686-9F34ACB97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61163" y="5578887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92FAD639-7F4C-9B5B-FE63-194E404EB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1561160" y="6154959"/>
            <a:ext cx="10972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FDDC0D87-17D9-7E7D-8E37-CA8A6419E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36890" y="4141872"/>
            <a:ext cx="0" cy="1097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1C4FC803-4949-B8D3-84A6-8551A260A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161120" y="1938246"/>
            <a:ext cx="347472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2CEFF6D-E8DC-7639-6B9F-C1C14512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111465" y="3222664"/>
            <a:ext cx="0" cy="1828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767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b7eb01-2ba3-4c3c-a557-9ed61832e3af">
      <Terms xmlns="http://schemas.microsoft.com/office/infopath/2007/PartnerControls"/>
    </lcf76f155ced4ddcb4097134ff3c332f>
    <TaxCatchAll xmlns="907f8f68-11bb-4eab-8ce4-7df609a6a84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BFC676C253448A3CDD544BB1A5F8C" ma:contentTypeVersion="10" ma:contentTypeDescription="Create a new document." ma:contentTypeScope="" ma:versionID="6b78991bf69f1a4298e5561881bfe2b8">
  <xsd:schema xmlns:xsd="http://www.w3.org/2001/XMLSchema" xmlns:xs="http://www.w3.org/2001/XMLSchema" xmlns:p="http://schemas.microsoft.com/office/2006/metadata/properties" xmlns:ns2="9db7eb01-2ba3-4c3c-a557-9ed61832e3af" xmlns:ns3="907f8f68-11bb-4eab-8ce4-7df609a6a84f" targetNamespace="http://schemas.microsoft.com/office/2006/metadata/properties" ma:root="true" ma:fieldsID="a6b2735b60469df962c4e95708373270" ns2:_="" ns3:_="">
    <xsd:import namespace="9db7eb01-2ba3-4c3c-a557-9ed61832e3af"/>
    <xsd:import namespace="907f8f68-11bb-4eab-8ce4-7df609a6a8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7eb01-2ba3-4c3c-a557-9ed61832e3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f8f68-11bb-4eab-8ce4-7df609a6a84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c5f1a68-5471-46e4-a0fd-2313e6c0ff4c}" ma:internalName="TaxCatchAll" ma:showField="CatchAllData" ma:web="907f8f68-11bb-4eab-8ce4-7df609a6a8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256EB9-10C5-41FC-9418-0BEB22C39B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7FE653-3752-47C4-BE83-F66AB112F402}">
  <ds:schemaRefs>
    <ds:schemaRef ds:uri="http://purl.org/dc/dcmitype/"/>
    <ds:schemaRef ds:uri="907f8f68-11bb-4eab-8ce4-7df609a6a84f"/>
    <ds:schemaRef ds:uri="9db7eb01-2ba3-4c3c-a557-9ed61832e3af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E43A7BD-6D90-4A91-920E-716353C87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b7eb01-2ba3-4c3c-a557-9ed61832e3af"/>
    <ds:schemaRef ds:uri="907f8f68-11bb-4eab-8ce4-7df609a6a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8697</TotalTime>
  <Words>246</Words>
  <Application>Microsoft Office PowerPoint</Application>
  <PresentationFormat>Widescreen</PresentationFormat>
  <Paragraphs>86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Std</vt:lpstr>
      <vt:lpstr>Office Theme</vt:lpstr>
      <vt:lpstr>FAS Finance Service Center as of September 2026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Vaughn, Cheryl</dc:creator>
  <cp:lastModifiedBy>Armstrong, Rachelle</cp:lastModifiedBy>
  <cp:revision>346</cp:revision>
  <cp:lastPrinted>2020-07-24T19:51:05Z</cp:lastPrinted>
  <dcterms:created xsi:type="dcterms:W3CDTF">2019-03-14T23:32:58Z</dcterms:created>
  <dcterms:modified xsi:type="dcterms:W3CDTF">2026-09-02T17:10:04Z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0x010100400BFC676C253448A3CDD544BB1A5F8C</vt:lpwstr>
  </property>
  <property fmtid="{D5CDD505-2E9C-101B-9397-08002B2CF9AE}" pid="3" name="MediaServiceImageTags">
    <vt:lpwstr/>
  </property>
</Properties>
</file>