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56" userDrawn="1">
          <p15:clr>
            <a:srgbClr val="A4A3A4"/>
          </p15:clr>
        </p15:guide>
        <p15:guide id="2" pos="225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aughn, Cheryl" initials="VC" lastIdx="2" clrIdx="0">
    <p:extLst>
      <p:ext uri="{19B8F6BF-5375-455C-9EA6-DF929625EA0E}">
        <p15:presenceInfo xmlns:p15="http://schemas.microsoft.com/office/powerpoint/2012/main" userId="S-1-5-21-2695169584-3817918341-3537416689-22905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588" autoAdjust="0"/>
    <p:restoredTop sz="93765" autoAdjust="0"/>
  </p:normalViewPr>
  <p:slideViewPr>
    <p:cSldViewPr snapToGrid="0" showGuides="1">
      <p:cViewPr varScale="1">
        <p:scale>
          <a:sx n="58" d="100"/>
          <a:sy n="58" d="100"/>
        </p:scale>
        <p:origin x="1264" y="36"/>
      </p:cViewPr>
      <p:guideLst>
        <p:guide orient="horz" pos="1056"/>
        <p:guide pos="225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783C6C-3D49-41B2-A1DC-3F43044CB43E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9925"/>
            <a:ext cx="5619750" cy="36655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FA2796-2E63-498D-B15C-12422C951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4319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FA2796-2E63-498D-B15C-12422C951C5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162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DB9F4-F472-48D6-82DD-D5FCA12819AC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7DDA-B6FD-47D4-95F8-226F8A25B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623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DB9F4-F472-48D6-82DD-D5FCA12819AC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7DDA-B6FD-47D4-95F8-226F8A25B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672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DB9F4-F472-48D6-82DD-D5FCA12819AC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7DDA-B6FD-47D4-95F8-226F8A25B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261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DB9F4-F472-48D6-82DD-D5FCA12819AC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7DDA-B6FD-47D4-95F8-226F8A25B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803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DB9F4-F472-48D6-82DD-D5FCA12819AC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7DDA-B6FD-47D4-95F8-226F8A25B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049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DB9F4-F472-48D6-82DD-D5FCA12819AC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7DDA-B6FD-47D4-95F8-226F8A25B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829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DB9F4-F472-48D6-82DD-D5FCA12819AC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7DDA-B6FD-47D4-95F8-226F8A25B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989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DB9F4-F472-48D6-82DD-D5FCA12819AC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7DDA-B6FD-47D4-95F8-226F8A25B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403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DB9F4-F472-48D6-82DD-D5FCA12819AC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7DDA-B6FD-47D4-95F8-226F8A25B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893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DB9F4-F472-48D6-82DD-D5FCA12819AC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7DDA-B6FD-47D4-95F8-226F8A25B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613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DB9F4-F472-48D6-82DD-D5FCA12819AC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7DDA-B6FD-47D4-95F8-226F8A25B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806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BDB9F4-F472-48D6-82DD-D5FCA12819AC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97DDA-B6FD-47D4-95F8-226F8A25B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218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hannah.lutz@ucsf.edu?subject=Scheduling%20for%20Mike%20Clun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 descr="UCSF Finance FAS Finance Service Center as of February 2026">
            <a:extLst>
              <a:ext uri="{FF2B5EF4-FFF2-40B4-BE49-F238E27FC236}">
                <a16:creationId xmlns:a16="http://schemas.microsoft.com/office/drawing/2014/main" id="{A7D5228F-ECBD-EBAE-58D6-AFD90C8D9E9B}"/>
              </a:ext>
            </a:extLst>
          </p:cNvPr>
          <p:cNvGrpSpPr/>
          <p:nvPr/>
        </p:nvGrpSpPr>
        <p:grpSpPr>
          <a:xfrm>
            <a:off x="871165" y="458339"/>
            <a:ext cx="3064131" cy="1006553"/>
            <a:chOff x="603332" y="870728"/>
            <a:chExt cx="3064131" cy="1006553"/>
          </a:xfrm>
        </p:grpSpPr>
        <p:sp>
          <p:nvSpPr>
            <p:cNvPr id="19" name="object 3">
              <a:extLst>
                <a:ext uri="{FF2B5EF4-FFF2-40B4-BE49-F238E27FC236}">
                  <a16:creationId xmlns:a16="http://schemas.microsoft.com/office/drawing/2014/main" id="{6DB8B600-459F-D6B0-F6A7-B413E3383232}"/>
                </a:ext>
              </a:extLst>
            </p:cNvPr>
            <p:cNvSpPr txBox="1"/>
            <p:nvPr/>
          </p:nvSpPr>
          <p:spPr>
            <a:xfrm>
              <a:off x="603332" y="1511155"/>
              <a:ext cx="3064131" cy="366126"/>
            </a:xfrm>
            <a:prstGeom prst="rect">
              <a:avLst/>
            </a:prstGeom>
          </p:spPr>
          <p:txBody>
            <a:bodyPr vert="horz" wrap="square" lIns="0" tIns="12065" rIns="0" bIns="0" rtlCol="0" anchor="t">
              <a:spAutoFit/>
            </a:bodyPr>
            <a:lstStyle/>
            <a:p>
              <a:pPr marL="12700">
                <a:spcBef>
                  <a:spcPts val="95"/>
                </a:spcBef>
              </a:pPr>
              <a:r>
                <a:rPr lang="en-US" sz="1200" dirty="0">
                  <a:latin typeface="Arial"/>
                  <a:cs typeface="Arial"/>
                </a:rPr>
                <a:t>FAS Finance Service Center</a:t>
              </a:r>
              <a:endParaRPr sz="1200" dirty="0">
                <a:latin typeface="Arial"/>
                <a:cs typeface="Arial"/>
              </a:endParaRPr>
            </a:p>
            <a:p>
              <a:pPr marL="12700">
                <a:spcBef>
                  <a:spcPts val="45"/>
                </a:spcBef>
              </a:pPr>
              <a:r>
                <a:rPr sz="1100" i="1" dirty="0">
                  <a:latin typeface="Arial"/>
                  <a:cs typeface="Arial"/>
                </a:rPr>
                <a:t>as</a:t>
              </a:r>
              <a:r>
                <a:rPr sz="1100" i="1" spc="-10" dirty="0">
                  <a:latin typeface="Arial"/>
                  <a:cs typeface="Arial"/>
                </a:rPr>
                <a:t> </a:t>
              </a:r>
              <a:r>
                <a:rPr sz="1100" i="1" dirty="0">
                  <a:latin typeface="Arial"/>
                  <a:cs typeface="Arial"/>
                </a:rPr>
                <a:t>of</a:t>
              </a:r>
              <a:r>
                <a:rPr sz="1100" i="1" spc="-10" dirty="0">
                  <a:latin typeface="Arial"/>
                  <a:cs typeface="Arial"/>
                </a:rPr>
                <a:t> </a:t>
              </a:r>
              <a:r>
                <a:rPr lang="en-US" sz="1100" i="1" dirty="0">
                  <a:latin typeface="Arial"/>
                  <a:cs typeface="Arial"/>
                </a:rPr>
                <a:t>April </a:t>
              </a:r>
              <a:r>
                <a:rPr sz="1100" i="1" spc="-20" dirty="0">
                  <a:latin typeface="Arial"/>
                  <a:cs typeface="Arial"/>
                </a:rPr>
                <a:t>202</a:t>
              </a:r>
              <a:r>
                <a:rPr lang="en-US" sz="1100" i="1" spc="-20" dirty="0">
                  <a:latin typeface="Arial"/>
                  <a:cs typeface="Arial"/>
                </a:rPr>
                <a:t>6</a:t>
              </a:r>
            </a:p>
          </p:txBody>
        </p:sp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39F7BC32-CA55-6A36-15D5-AD5E6DA361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600" y="870728"/>
              <a:ext cx="2743200" cy="608666"/>
            </a:xfrm>
            <a:prstGeom prst="rect">
              <a:avLst/>
            </a:prstGeom>
          </p:spPr>
        </p:pic>
      </p:grpSp>
      <p:sp>
        <p:nvSpPr>
          <p:cNvPr id="50" name="Freeform 49">
            <a:hlinkClick r:id="rId4"/>
          </p:cNvPr>
          <p:cNvSpPr/>
          <p:nvPr/>
        </p:nvSpPr>
        <p:spPr>
          <a:xfrm>
            <a:off x="2867374" y="1438480"/>
            <a:ext cx="1640618" cy="473981"/>
          </a:xfrm>
          <a:custGeom>
            <a:avLst/>
            <a:gdLst>
              <a:gd name="connsiteX0" fmla="*/ 0 w 1151011"/>
              <a:gd name="connsiteY0" fmla="*/ 0 h 575505"/>
              <a:gd name="connsiteX1" fmla="*/ 1151011 w 1151011"/>
              <a:gd name="connsiteY1" fmla="*/ 0 h 575505"/>
              <a:gd name="connsiteX2" fmla="*/ 1151011 w 1151011"/>
              <a:gd name="connsiteY2" fmla="*/ 575505 h 575505"/>
              <a:gd name="connsiteX3" fmla="*/ 0 w 1151011"/>
              <a:gd name="connsiteY3" fmla="*/ 575505 h 575505"/>
              <a:gd name="connsiteX4" fmla="*/ 0 w 1151011"/>
              <a:gd name="connsiteY4" fmla="*/ 0 h 575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1011" h="575505">
                <a:moveTo>
                  <a:pt x="0" y="0"/>
                </a:moveTo>
                <a:lnTo>
                  <a:pt x="1151011" y="0"/>
                </a:lnTo>
                <a:lnTo>
                  <a:pt x="1151011" y="575505"/>
                </a:lnTo>
                <a:lnTo>
                  <a:pt x="0" y="57550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715" tIns="5715" rIns="5715" bIns="5715" numCol="1" spcCol="1270" anchor="ctr" anchorCtr="0">
            <a:noAutofit/>
          </a:bodyPr>
          <a:lstStyle/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800" b="1" kern="1200" dirty="0">
                <a:latin typeface="HelveticaNeueLT Std" panose="020B0604020202020204" pitchFamily="34" charset="0"/>
              </a:rPr>
              <a:t>For Scheduling Inquiries:</a:t>
            </a:r>
          </a:p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800" kern="1200" dirty="0">
                <a:latin typeface="HelveticaNeueLT Std" panose="020B0604020202020204" pitchFamily="34" charset="0"/>
              </a:rPr>
              <a:t>Hannah Lutz</a:t>
            </a:r>
          </a:p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800" kern="1200" dirty="0">
                <a:latin typeface="HelveticaNeueLT Std" panose="020B0604020202020204" pitchFamily="34" charset="0"/>
              </a:rPr>
              <a:t>hannah.lutz@ucsf.edu</a:t>
            </a:r>
          </a:p>
        </p:txBody>
      </p:sp>
      <p:sp>
        <p:nvSpPr>
          <p:cNvPr id="38" name="Freeform 28">
            <a:extLst>
              <a:ext uri="{FF2B5EF4-FFF2-40B4-BE49-F238E27FC236}">
                <a16:creationId xmlns:a16="http://schemas.microsoft.com/office/drawing/2014/main" id="{EEB4B372-48FF-765F-2489-7C38CD052913}"/>
              </a:ext>
            </a:extLst>
          </p:cNvPr>
          <p:cNvSpPr/>
          <p:nvPr/>
        </p:nvSpPr>
        <p:spPr>
          <a:xfrm>
            <a:off x="5058434" y="406570"/>
            <a:ext cx="2103120" cy="710075"/>
          </a:xfrm>
          <a:custGeom>
            <a:avLst/>
            <a:gdLst>
              <a:gd name="connsiteX0" fmla="*/ 0 w 1896717"/>
              <a:gd name="connsiteY0" fmla="*/ 0 h 763512"/>
              <a:gd name="connsiteX1" fmla="*/ 1896717 w 1896717"/>
              <a:gd name="connsiteY1" fmla="*/ 0 h 763512"/>
              <a:gd name="connsiteX2" fmla="*/ 1896717 w 1896717"/>
              <a:gd name="connsiteY2" fmla="*/ 763512 h 763512"/>
              <a:gd name="connsiteX3" fmla="*/ 0 w 1896717"/>
              <a:gd name="connsiteY3" fmla="*/ 763512 h 763512"/>
              <a:gd name="connsiteX4" fmla="*/ 0 w 1896717"/>
              <a:gd name="connsiteY4" fmla="*/ 0 h 763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96717" h="763512">
                <a:moveTo>
                  <a:pt x="0" y="0"/>
                </a:moveTo>
                <a:lnTo>
                  <a:pt x="1896717" y="0"/>
                </a:lnTo>
                <a:lnTo>
                  <a:pt x="1896717" y="763512"/>
                </a:lnTo>
                <a:lnTo>
                  <a:pt x="0" y="763512"/>
                </a:lnTo>
                <a:lnTo>
                  <a:pt x="0" y="0"/>
                </a:lnTo>
                <a:close/>
              </a:path>
            </a:pathLst>
          </a:custGeom>
          <a:ln w="25400" cmpd="dbl"/>
        </p:spPr>
        <p:style>
          <a:lnRef idx="2">
            <a:scrgbClr r="0" g="0" b="0"/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350" tIns="6350" rIns="6350" bIns="6350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kern="1200" dirty="0">
                <a:latin typeface="HelveticaNeueLT Std" panose="020B0604020202020204" pitchFamily="34" charset="0"/>
              </a:rPr>
              <a:t>Erin Gore</a:t>
            </a:r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dirty="0">
                <a:latin typeface="HelveticaNeueLT Std" panose="020B0604020202020204" pitchFamily="34" charset="0"/>
              </a:rPr>
              <a:t>Senior Vice Chancellor</a:t>
            </a:r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dirty="0">
                <a:latin typeface="HelveticaNeueLT Std" panose="020B0604020202020204" pitchFamily="34" charset="0"/>
              </a:rPr>
              <a:t>Finance &amp; Administration</a:t>
            </a:r>
            <a:endParaRPr lang="en-US" sz="1000" kern="1200" dirty="0">
              <a:latin typeface="HelveticaNeueLT Std" panose="020B0604020202020204" pitchFamily="34" charset="0"/>
            </a:endParaRPr>
          </a:p>
        </p:txBody>
      </p:sp>
      <p:sp>
        <p:nvSpPr>
          <p:cNvPr id="29" name="Freeform 28"/>
          <p:cNvSpPr/>
          <p:nvPr/>
        </p:nvSpPr>
        <p:spPr>
          <a:xfrm>
            <a:off x="5058434" y="1322215"/>
            <a:ext cx="2103120" cy="713232"/>
          </a:xfrm>
          <a:custGeom>
            <a:avLst/>
            <a:gdLst>
              <a:gd name="connsiteX0" fmla="*/ 0 w 1896717"/>
              <a:gd name="connsiteY0" fmla="*/ 0 h 763512"/>
              <a:gd name="connsiteX1" fmla="*/ 1896717 w 1896717"/>
              <a:gd name="connsiteY1" fmla="*/ 0 h 763512"/>
              <a:gd name="connsiteX2" fmla="*/ 1896717 w 1896717"/>
              <a:gd name="connsiteY2" fmla="*/ 763512 h 763512"/>
              <a:gd name="connsiteX3" fmla="*/ 0 w 1896717"/>
              <a:gd name="connsiteY3" fmla="*/ 763512 h 763512"/>
              <a:gd name="connsiteX4" fmla="*/ 0 w 1896717"/>
              <a:gd name="connsiteY4" fmla="*/ 0 h 763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96717" h="763512">
                <a:moveTo>
                  <a:pt x="0" y="0"/>
                </a:moveTo>
                <a:lnTo>
                  <a:pt x="1896717" y="0"/>
                </a:lnTo>
                <a:lnTo>
                  <a:pt x="1896717" y="763512"/>
                </a:lnTo>
                <a:lnTo>
                  <a:pt x="0" y="763512"/>
                </a:lnTo>
                <a:lnTo>
                  <a:pt x="0" y="0"/>
                </a:lnTo>
                <a:close/>
              </a:path>
            </a:pathLst>
          </a:custGeom>
          <a:ln w="25400" cmpd="dbl"/>
        </p:spPr>
        <p:style>
          <a:lnRef idx="2">
            <a:scrgbClr r="0" g="0" b="0"/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350" tIns="6350" rIns="6350" bIns="6350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kern="1200" dirty="0">
                <a:latin typeface="HelveticaNeueLT Std" panose="020B0604020202020204" pitchFamily="34" charset="0"/>
              </a:rPr>
              <a:t>Mike Clune</a:t>
            </a:r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dirty="0">
                <a:latin typeface="HelveticaNeueLT Std" panose="020B0604020202020204" pitchFamily="34" charset="0"/>
              </a:rPr>
              <a:t>Senior Associate Vice Chancellor</a:t>
            </a:r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dirty="0">
                <a:latin typeface="HelveticaNeueLT Std" panose="020B0604020202020204" pitchFamily="34" charset="0"/>
              </a:rPr>
              <a:t>&amp; Chief Financial Officer</a:t>
            </a:r>
          </a:p>
        </p:txBody>
      </p:sp>
      <p:sp>
        <p:nvSpPr>
          <p:cNvPr id="3" name="Freeform 28">
            <a:extLst>
              <a:ext uri="{FF2B5EF4-FFF2-40B4-BE49-F238E27FC236}">
                <a16:creationId xmlns:a16="http://schemas.microsoft.com/office/drawing/2014/main" id="{34275778-5A8E-F225-4632-E31F512133F4}"/>
              </a:ext>
            </a:extLst>
          </p:cNvPr>
          <p:cNvSpPr/>
          <p:nvPr/>
        </p:nvSpPr>
        <p:spPr>
          <a:xfrm>
            <a:off x="5058000" y="2232869"/>
            <a:ext cx="2103120" cy="713232"/>
          </a:xfrm>
          <a:custGeom>
            <a:avLst/>
            <a:gdLst>
              <a:gd name="connsiteX0" fmla="*/ 0 w 1896717"/>
              <a:gd name="connsiteY0" fmla="*/ 0 h 763512"/>
              <a:gd name="connsiteX1" fmla="*/ 1896717 w 1896717"/>
              <a:gd name="connsiteY1" fmla="*/ 0 h 763512"/>
              <a:gd name="connsiteX2" fmla="*/ 1896717 w 1896717"/>
              <a:gd name="connsiteY2" fmla="*/ 763512 h 763512"/>
              <a:gd name="connsiteX3" fmla="*/ 0 w 1896717"/>
              <a:gd name="connsiteY3" fmla="*/ 763512 h 763512"/>
              <a:gd name="connsiteX4" fmla="*/ 0 w 1896717"/>
              <a:gd name="connsiteY4" fmla="*/ 0 h 763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96717" h="763512">
                <a:moveTo>
                  <a:pt x="0" y="0"/>
                </a:moveTo>
                <a:lnTo>
                  <a:pt x="1896717" y="0"/>
                </a:lnTo>
                <a:lnTo>
                  <a:pt x="1896717" y="763512"/>
                </a:lnTo>
                <a:lnTo>
                  <a:pt x="0" y="763512"/>
                </a:lnTo>
                <a:lnTo>
                  <a:pt x="0" y="0"/>
                </a:lnTo>
                <a:close/>
              </a:path>
            </a:pathLst>
          </a:custGeom>
          <a:ln w="25400" cmpd="dbl"/>
        </p:spPr>
        <p:style>
          <a:lnRef idx="2">
            <a:scrgbClr r="0" g="0" b="0"/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350" tIns="6350" rIns="6350" bIns="6350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kern="1200" dirty="0">
                <a:latin typeface="HelveticaNeueLT Std" panose="020B0604020202020204" pitchFamily="34" charset="0"/>
              </a:rPr>
              <a:t>Steve Stugard</a:t>
            </a:r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dirty="0">
                <a:latin typeface="HelveticaNeueLT Std" panose="020B0604020202020204" pitchFamily="34" charset="0"/>
              </a:rPr>
              <a:t>Senior Associate Director</a:t>
            </a:r>
          </a:p>
        </p:txBody>
      </p:sp>
      <p:sp>
        <p:nvSpPr>
          <p:cNvPr id="46" name="Freeform 47">
            <a:extLst>
              <a:ext uri="{FF2B5EF4-FFF2-40B4-BE49-F238E27FC236}">
                <a16:creationId xmlns:a16="http://schemas.microsoft.com/office/drawing/2014/main" id="{0143678A-4620-EE24-8C00-652700EF05F6}"/>
              </a:ext>
            </a:extLst>
          </p:cNvPr>
          <p:cNvSpPr/>
          <p:nvPr/>
        </p:nvSpPr>
        <p:spPr>
          <a:xfrm>
            <a:off x="7516215" y="2414305"/>
            <a:ext cx="914400" cy="365760"/>
          </a:xfrm>
          <a:custGeom>
            <a:avLst/>
            <a:gdLst>
              <a:gd name="connsiteX0" fmla="*/ 0 w 1151011"/>
              <a:gd name="connsiteY0" fmla="*/ 0 h 575505"/>
              <a:gd name="connsiteX1" fmla="*/ 1151011 w 1151011"/>
              <a:gd name="connsiteY1" fmla="*/ 0 h 575505"/>
              <a:gd name="connsiteX2" fmla="*/ 1151011 w 1151011"/>
              <a:gd name="connsiteY2" fmla="*/ 575505 h 575505"/>
              <a:gd name="connsiteX3" fmla="*/ 0 w 1151011"/>
              <a:gd name="connsiteY3" fmla="*/ 575505 h 575505"/>
              <a:gd name="connsiteX4" fmla="*/ 0 w 1151011"/>
              <a:gd name="connsiteY4" fmla="*/ 0 h 575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1011" h="575505">
                <a:moveTo>
                  <a:pt x="0" y="0"/>
                </a:moveTo>
                <a:lnTo>
                  <a:pt x="1151011" y="0"/>
                </a:lnTo>
                <a:lnTo>
                  <a:pt x="1151011" y="575505"/>
                </a:lnTo>
                <a:lnTo>
                  <a:pt x="0" y="57550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715" tIns="5715" rIns="5715" bIns="5715" numCol="1" spcCol="1270" anchor="ctr" anchorCtr="0">
            <a:noAutofit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800" b="1" dirty="0">
                <a:latin typeface="HelveticaNeueLT Std" panose="020B0604020202020204" pitchFamily="34" charset="0"/>
              </a:rPr>
              <a:t>Eleanor Edralin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700" kern="1200" dirty="0">
                <a:latin typeface="HelveticaNeueLT Std" panose="020B0604020202020204" pitchFamily="34" charset="0"/>
              </a:rPr>
              <a:t>BPS Financial Analyst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2E4DA20-B18A-3703-7E2E-4164EC3AE24B}"/>
              </a:ext>
            </a:extLst>
          </p:cNvPr>
          <p:cNvSpPr txBox="1"/>
          <p:nvPr/>
        </p:nvSpPr>
        <p:spPr>
          <a:xfrm>
            <a:off x="964995" y="2364634"/>
            <a:ext cx="17377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1" dirty="0">
                <a:latin typeface="HelveticaNeueLT Std"/>
              </a:rPr>
              <a:t>FAS Control Point &amp; Internal Compliance</a:t>
            </a:r>
            <a:endParaRPr lang="en-US" sz="12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002CFD1-1918-2C81-5575-F3FF72FBF4C6}"/>
              </a:ext>
            </a:extLst>
          </p:cNvPr>
          <p:cNvSpPr txBox="1"/>
          <p:nvPr/>
        </p:nvSpPr>
        <p:spPr>
          <a:xfrm>
            <a:off x="9185695" y="2452642"/>
            <a:ext cx="210311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1" dirty="0">
                <a:latin typeface="HelveticaNeueLT Std"/>
              </a:rPr>
              <a:t>Business Partner Services</a:t>
            </a:r>
            <a:endParaRPr lang="en-US" sz="1200" dirty="0"/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40659FC4-9A9A-5D27-83C5-7F8597F5911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639858" y="4215867"/>
            <a:ext cx="101927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800" b="1" dirty="0">
                <a:latin typeface="HelveticaNeueLT Std"/>
              </a:rPr>
              <a:t>FAS Control Point Team</a:t>
            </a:r>
            <a:endParaRPr lang="en-US" sz="800" b="1" dirty="0"/>
          </a:p>
        </p:txBody>
      </p:sp>
      <p:sp>
        <p:nvSpPr>
          <p:cNvPr id="53" name="Freeform 52"/>
          <p:cNvSpPr/>
          <p:nvPr/>
        </p:nvSpPr>
        <p:spPr>
          <a:xfrm>
            <a:off x="695610" y="4562856"/>
            <a:ext cx="914400" cy="365760"/>
          </a:xfrm>
          <a:custGeom>
            <a:avLst/>
            <a:gdLst>
              <a:gd name="connsiteX0" fmla="*/ 0 w 1356743"/>
              <a:gd name="connsiteY0" fmla="*/ 0 h 575505"/>
              <a:gd name="connsiteX1" fmla="*/ 1356743 w 1356743"/>
              <a:gd name="connsiteY1" fmla="*/ 0 h 575505"/>
              <a:gd name="connsiteX2" fmla="*/ 1356743 w 1356743"/>
              <a:gd name="connsiteY2" fmla="*/ 575505 h 575505"/>
              <a:gd name="connsiteX3" fmla="*/ 0 w 1356743"/>
              <a:gd name="connsiteY3" fmla="*/ 575505 h 575505"/>
              <a:gd name="connsiteX4" fmla="*/ 0 w 1356743"/>
              <a:gd name="connsiteY4" fmla="*/ 0 h 575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6743" h="575505">
                <a:moveTo>
                  <a:pt x="0" y="0"/>
                </a:moveTo>
                <a:lnTo>
                  <a:pt x="1356743" y="0"/>
                </a:lnTo>
                <a:lnTo>
                  <a:pt x="1356743" y="575505"/>
                </a:lnTo>
                <a:lnTo>
                  <a:pt x="0" y="57550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715" tIns="5715" rIns="5715" bIns="5715" numCol="1" spcCol="1270" anchor="ctr" anchorCtr="0">
            <a:noAutofit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700" b="1" dirty="0">
                <a:latin typeface="HelveticaNeueLT Std" panose="020B0604020202020204" pitchFamily="34" charset="0"/>
              </a:rPr>
              <a:t>Andy Jones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700" kern="1200" dirty="0">
                <a:latin typeface="HelveticaNeueLT Std" panose="020B0604020202020204" pitchFamily="34" charset="0"/>
              </a:rPr>
              <a:t> Control Point Financial Analyst</a:t>
            </a:r>
          </a:p>
        </p:txBody>
      </p:sp>
      <p:sp>
        <p:nvSpPr>
          <p:cNvPr id="34" name="Freeform 33"/>
          <p:cNvSpPr/>
          <p:nvPr/>
        </p:nvSpPr>
        <p:spPr>
          <a:xfrm>
            <a:off x="694006" y="5129784"/>
            <a:ext cx="914400" cy="365760"/>
          </a:xfrm>
          <a:custGeom>
            <a:avLst/>
            <a:gdLst>
              <a:gd name="connsiteX0" fmla="*/ 0 w 1346487"/>
              <a:gd name="connsiteY0" fmla="*/ 0 h 575505"/>
              <a:gd name="connsiteX1" fmla="*/ 1346487 w 1346487"/>
              <a:gd name="connsiteY1" fmla="*/ 0 h 575505"/>
              <a:gd name="connsiteX2" fmla="*/ 1346487 w 1346487"/>
              <a:gd name="connsiteY2" fmla="*/ 575505 h 575505"/>
              <a:gd name="connsiteX3" fmla="*/ 0 w 1346487"/>
              <a:gd name="connsiteY3" fmla="*/ 575505 h 575505"/>
              <a:gd name="connsiteX4" fmla="*/ 0 w 1346487"/>
              <a:gd name="connsiteY4" fmla="*/ 0 h 575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46487" h="575505">
                <a:moveTo>
                  <a:pt x="0" y="0"/>
                </a:moveTo>
                <a:lnTo>
                  <a:pt x="1346487" y="0"/>
                </a:lnTo>
                <a:lnTo>
                  <a:pt x="1346487" y="575505"/>
                </a:lnTo>
                <a:lnTo>
                  <a:pt x="0" y="57550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715" tIns="5715" rIns="5715" bIns="5715" numCol="1" spcCol="1270" anchor="ctr" anchorCtr="0">
            <a:noAutofit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700" b="1" kern="1200" dirty="0">
                <a:latin typeface="HelveticaNeueLT Std" panose="020B0604020202020204" pitchFamily="34" charset="0"/>
              </a:rPr>
              <a:t>Morgan Lehto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700" dirty="0">
                <a:latin typeface="HelveticaNeueLT Std" panose="020B0604020202020204" pitchFamily="34" charset="0"/>
              </a:rPr>
              <a:t>Controls Data and Ops Analyst</a:t>
            </a:r>
            <a:endParaRPr lang="en-US" sz="700" kern="1200" dirty="0">
              <a:latin typeface="HelveticaNeueLT Std" panose="020B0604020202020204" pitchFamily="34" charset="0"/>
            </a:endParaRPr>
          </a:p>
        </p:txBody>
      </p:sp>
      <p:sp>
        <p:nvSpPr>
          <p:cNvPr id="8" name="Freeform 33">
            <a:extLst>
              <a:ext uri="{FF2B5EF4-FFF2-40B4-BE49-F238E27FC236}">
                <a16:creationId xmlns:a16="http://schemas.microsoft.com/office/drawing/2014/main" id="{30A1725B-1AE7-A944-7D56-996B83C00C9D}"/>
              </a:ext>
            </a:extLst>
          </p:cNvPr>
          <p:cNvSpPr/>
          <p:nvPr/>
        </p:nvSpPr>
        <p:spPr>
          <a:xfrm>
            <a:off x="692295" y="5705856"/>
            <a:ext cx="914400" cy="365760"/>
          </a:xfrm>
          <a:custGeom>
            <a:avLst/>
            <a:gdLst>
              <a:gd name="connsiteX0" fmla="*/ 0 w 1346487"/>
              <a:gd name="connsiteY0" fmla="*/ 0 h 575505"/>
              <a:gd name="connsiteX1" fmla="*/ 1346487 w 1346487"/>
              <a:gd name="connsiteY1" fmla="*/ 0 h 575505"/>
              <a:gd name="connsiteX2" fmla="*/ 1346487 w 1346487"/>
              <a:gd name="connsiteY2" fmla="*/ 575505 h 575505"/>
              <a:gd name="connsiteX3" fmla="*/ 0 w 1346487"/>
              <a:gd name="connsiteY3" fmla="*/ 575505 h 575505"/>
              <a:gd name="connsiteX4" fmla="*/ 0 w 1346487"/>
              <a:gd name="connsiteY4" fmla="*/ 0 h 575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46487" h="575505">
                <a:moveTo>
                  <a:pt x="0" y="0"/>
                </a:moveTo>
                <a:lnTo>
                  <a:pt x="1346487" y="0"/>
                </a:lnTo>
                <a:lnTo>
                  <a:pt x="1346487" y="575505"/>
                </a:lnTo>
                <a:lnTo>
                  <a:pt x="0" y="57550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715" tIns="5715" rIns="5715" bIns="5715" numCol="1" spcCol="1270" anchor="ctr" anchorCtr="0">
            <a:noAutofit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700" b="1" kern="1200" dirty="0">
                <a:latin typeface="HelveticaNeueLT Std" panose="020B0604020202020204" pitchFamily="34" charset="0"/>
              </a:rPr>
              <a:t>Eva Yuen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700" dirty="0">
                <a:latin typeface="HelveticaNeueLT Std" panose="020B0604020202020204" pitchFamily="34" charset="0"/>
              </a:rPr>
              <a:t>Internal Controls</a:t>
            </a:r>
            <a:endParaRPr lang="en-US" sz="700" kern="1200" dirty="0">
              <a:latin typeface="HelveticaNeueLT Std" panose="020B0604020202020204" pitchFamily="34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B3056497-FCC1-3561-D6F1-5887031DBE7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1816674" y="3496453"/>
            <a:ext cx="101927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800" b="1" dirty="0">
                <a:latin typeface="HelveticaNeueLT Std"/>
              </a:rPr>
              <a:t>Transactions Team</a:t>
            </a:r>
            <a:endParaRPr lang="en-US" sz="800" b="1" dirty="0"/>
          </a:p>
        </p:txBody>
      </p:sp>
      <p:sp>
        <p:nvSpPr>
          <p:cNvPr id="11" name="Freeform 32">
            <a:extLst>
              <a:ext uri="{FF2B5EF4-FFF2-40B4-BE49-F238E27FC236}">
                <a16:creationId xmlns:a16="http://schemas.microsoft.com/office/drawing/2014/main" id="{66254FE9-DF65-C61F-9AE9-2B17969C9582}"/>
              </a:ext>
            </a:extLst>
          </p:cNvPr>
          <p:cNvSpPr/>
          <p:nvPr/>
        </p:nvSpPr>
        <p:spPr>
          <a:xfrm>
            <a:off x="1867161" y="3986784"/>
            <a:ext cx="914400" cy="365760"/>
          </a:xfrm>
          <a:custGeom>
            <a:avLst/>
            <a:gdLst>
              <a:gd name="connsiteX0" fmla="*/ 0 w 1356743"/>
              <a:gd name="connsiteY0" fmla="*/ 0 h 575505"/>
              <a:gd name="connsiteX1" fmla="*/ 1356743 w 1356743"/>
              <a:gd name="connsiteY1" fmla="*/ 0 h 575505"/>
              <a:gd name="connsiteX2" fmla="*/ 1356743 w 1356743"/>
              <a:gd name="connsiteY2" fmla="*/ 575505 h 575505"/>
              <a:gd name="connsiteX3" fmla="*/ 0 w 1356743"/>
              <a:gd name="connsiteY3" fmla="*/ 575505 h 575505"/>
              <a:gd name="connsiteX4" fmla="*/ 0 w 1356743"/>
              <a:gd name="connsiteY4" fmla="*/ 0 h 575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6743" h="575505">
                <a:moveTo>
                  <a:pt x="0" y="0"/>
                </a:moveTo>
                <a:lnTo>
                  <a:pt x="1356743" y="0"/>
                </a:lnTo>
                <a:lnTo>
                  <a:pt x="1356743" y="575505"/>
                </a:lnTo>
                <a:lnTo>
                  <a:pt x="0" y="57550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715" tIns="5715" rIns="5715" bIns="5715" numCol="1" spcCol="1270" anchor="ctr" anchorCtr="0">
            <a:noAutofit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800" b="1" dirty="0">
                <a:latin typeface="HelveticaNeueLT Std" panose="020B0604020202020204" pitchFamily="34" charset="0"/>
              </a:rPr>
              <a:t>Helen Huynh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700" dirty="0">
                <a:latin typeface="HelveticaNeueLT Std" panose="020B0604020202020204" pitchFamily="34" charset="0"/>
              </a:rPr>
              <a:t>Team Supervisor</a:t>
            </a:r>
          </a:p>
        </p:txBody>
      </p:sp>
      <p:sp>
        <p:nvSpPr>
          <p:cNvPr id="9" name="Freeform 32">
            <a:extLst>
              <a:ext uri="{FF2B5EF4-FFF2-40B4-BE49-F238E27FC236}">
                <a16:creationId xmlns:a16="http://schemas.microsoft.com/office/drawing/2014/main" id="{B5F87604-EF62-AAA8-EAB9-E9996FE20E1E}"/>
              </a:ext>
            </a:extLst>
          </p:cNvPr>
          <p:cNvSpPr/>
          <p:nvPr/>
        </p:nvSpPr>
        <p:spPr>
          <a:xfrm>
            <a:off x="1866118" y="4562856"/>
            <a:ext cx="914400" cy="365760"/>
          </a:xfrm>
          <a:custGeom>
            <a:avLst/>
            <a:gdLst>
              <a:gd name="connsiteX0" fmla="*/ 0 w 1356743"/>
              <a:gd name="connsiteY0" fmla="*/ 0 h 575505"/>
              <a:gd name="connsiteX1" fmla="*/ 1356743 w 1356743"/>
              <a:gd name="connsiteY1" fmla="*/ 0 h 575505"/>
              <a:gd name="connsiteX2" fmla="*/ 1356743 w 1356743"/>
              <a:gd name="connsiteY2" fmla="*/ 575505 h 575505"/>
              <a:gd name="connsiteX3" fmla="*/ 0 w 1356743"/>
              <a:gd name="connsiteY3" fmla="*/ 575505 h 575505"/>
              <a:gd name="connsiteX4" fmla="*/ 0 w 1356743"/>
              <a:gd name="connsiteY4" fmla="*/ 0 h 575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6743" h="575505">
                <a:moveTo>
                  <a:pt x="0" y="0"/>
                </a:moveTo>
                <a:lnTo>
                  <a:pt x="1356743" y="0"/>
                </a:lnTo>
                <a:lnTo>
                  <a:pt x="1356743" y="575505"/>
                </a:lnTo>
                <a:lnTo>
                  <a:pt x="0" y="57550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715" tIns="5715" rIns="5715" bIns="5715" numCol="1" spcCol="1270" anchor="ctr" anchorCtr="0">
            <a:noAutofit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700" b="1" dirty="0">
                <a:latin typeface="HelveticaNeueLT Std" panose="020B0604020202020204" pitchFamily="34" charset="0"/>
              </a:rPr>
              <a:t>Desheng Chen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700" dirty="0">
                <a:latin typeface="HelveticaNeueLT Std" panose="020B0604020202020204" pitchFamily="34" charset="0"/>
              </a:rPr>
              <a:t>Financial Services Analyst</a:t>
            </a:r>
          </a:p>
        </p:txBody>
      </p:sp>
      <p:sp>
        <p:nvSpPr>
          <p:cNvPr id="6" name="Freeform 32">
            <a:extLst>
              <a:ext uri="{FF2B5EF4-FFF2-40B4-BE49-F238E27FC236}">
                <a16:creationId xmlns:a16="http://schemas.microsoft.com/office/drawing/2014/main" id="{3B126BC8-49D5-D797-E41B-A17A5E3D6634}"/>
              </a:ext>
            </a:extLst>
          </p:cNvPr>
          <p:cNvSpPr/>
          <p:nvPr/>
        </p:nvSpPr>
        <p:spPr>
          <a:xfrm>
            <a:off x="1865989" y="5129784"/>
            <a:ext cx="914400" cy="365760"/>
          </a:xfrm>
          <a:custGeom>
            <a:avLst/>
            <a:gdLst>
              <a:gd name="connsiteX0" fmla="*/ 0 w 1356743"/>
              <a:gd name="connsiteY0" fmla="*/ 0 h 575505"/>
              <a:gd name="connsiteX1" fmla="*/ 1356743 w 1356743"/>
              <a:gd name="connsiteY1" fmla="*/ 0 h 575505"/>
              <a:gd name="connsiteX2" fmla="*/ 1356743 w 1356743"/>
              <a:gd name="connsiteY2" fmla="*/ 575505 h 575505"/>
              <a:gd name="connsiteX3" fmla="*/ 0 w 1356743"/>
              <a:gd name="connsiteY3" fmla="*/ 575505 h 575505"/>
              <a:gd name="connsiteX4" fmla="*/ 0 w 1356743"/>
              <a:gd name="connsiteY4" fmla="*/ 0 h 575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6743" h="575505">
                <a:moveTo>
                  <a:pt x="0" y="0"/>
                </a:moveTo>
                <a:lnTo>
                  <a:pt x="1356743" y="0"/>
                </a:lnTo>
                <a:lnTo>
                  <a:pt x="1356743" y="575505"/>
                </a:lnTo>
                <a:lnTo>
                  <a:pt x="0" y="57550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715" tIns="5715" rIns="5715" bIns="5715" numCol="1" spcCol="1270" anchor="ctr" anchorCtr="0">
            <a:noAutofit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700" b="1" dirty="0">
                <a:latin typeface="HelveticaNeueLT Std" panose="020B0604020202020204" pitchFamily="34" charset="0"/>
              </a:rPr>
              <a:t>Miko Thomas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700" dirty="0">
                <a:latin typeface="HelveticaNeueLT Std" panose="020B0604020202020204" pitchFamily="34" charset="0"/>
              </a:rPr>
              <a:t>Financial Services Analyst</a:t>
            </a:r>
          </a:p>
        </p:txBody>
      </p:sp>
      <p:sp>
        <p:nvSpPr>
          <p:cNvPr id="5" name="Freeform 32">
            <a:extLst>
              <a:ext uri="{FF2B5EF4-FFF2-40B4-BE49-F238E27FC236}">
                <a16:creationId xmlns:a16="http://schemas.microsoft.com/office/drawing/2014/main" id="{87264498-68F5-314E-0013-E6D4C3CA926A}"/>
              </a:ext>
            </a:extLst>
          </p:cNvPr>
          <p:cNvSpPr/>
          <p:nvPr/>
        </p:nvSpPr>
        <p:spPr>
          <a:xfrm>
            <a:off x="1870154" y="5705856"/>
            <a:ext cx="914400" cy="365760"/>
          </a:xfrm>
          <a:custGeom>
            <a:avLst/>
            <a:gdLst>
              <a:gd name="connsiteX0" fmla="*/ 0 w 1356743"/>
              <a:gd name="connsiteY0" fmla="*/ 0 h 575505"/>
              <a:gd name="connsiteX1" fmla="*/ 1356743 w 1356743"/>
              <a:gd name="connsiteY1" fmla="*/ 0 h 575505"/>
              <a:gd name="connsiteX2" fmla="*/ 1356743 w 1356743"/>
              <a:gd name="connsiteY2" fmla="*/ 575505 h 575505"/>
              <a:gd name="connsiteX3" fmla="*/ 0 w 1356743"/>
              <a:gd name="connsiteY3" fmla="*/ 575505 h 575505"/>
              <a:gd name="connsiteX4" fmla="*/ 0 w 1356743"/>
              <a:gd name="connsiteY4" fmla="*/ 0 h 575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6743" h="575505">
                <a:moveTo>
                  <a:pt x="0" y="0"/>
                </a:moveTo>
                <a:lnTo>
                  <a:pt x="1356743" y="0"/>
                </a:lnTo>
                <a:lnTo>
                  <a:pt x="1356743" y="575505"/>
                </a:lnTo>
                <a:lnTo>
                  <a:pt x="0" y="57550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715" tIns="5715" rIns="5715" bIns="5715" numCol="1" spcCol="1270" anchor="ctr" anchorCtr="0">
            <a:noAutofit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700" b="1" dirty="0">
                <a:latin typeface="HelveticaNeueLT Std" panose="020B0604020202020204" pitchFamily="34" charset="0"/>
              </a:rPr>
              <a:t>Angel Wu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700" dirty="0">
                <a:latin typeface="HelveticaNeueLT Std" panose="020B0604020202020204" pitchFamily="34" charset="0"/>
              </a:rPr>
              <a:t>Financial Services Analyst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E67DBD2-C6BB-2DC5-9628-0CFC9D7E4269}"/>
              </a:ext>
            </a:extLst>
          </p:cNvPr>
          <p:cNvSpPr txBox="1"/>
          <p:nvPr/>
        </p:nvSpPr>
        <p:spPr>
          <a:xfrm>
            <a:off x="3027684" y="3494555"/>
            <a:ext cx="152555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800" b="1" dirty="0">
                <a:latin typeface="HelveticaNeueLT Std"/>
              </a:rPr>
              <a:t>Audit &amp; Advisory Services; UCSF Finance</a:t>
            </a:r>
            <a:endParaRPr lang="en-US" sz="800" b="1" dirty="0"/>
          </a:p>
        </p:txBody>
      </p:sp>
      <p:sp>
        <p:nvSpPr>
          <p:cNvPr id="42" name="Freeform 47">
            <a:extLst>
              <a:ext uri="{FF2B5EF4-FFF2-40B4-BE49-F238E27FC236}">
                <a16:creationId xmlns:a16="http://schemas.microsoft.com/office/drawing/2014/main" id="{5E542512-0928-8D2F-BBD3-C49862D7A01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3333257" y="3986784"/>
            <a:ext cx="914400" cy="365760"/>
          </a:xfrm>
          <a:custGeom>
            <a:avLst/>
            <a:gdLst>
              <a:gd name="connsiteX0" fmla="*/ 0 w 1151011"/>
              <a:gd name="connsiteY0" fmla="*/ 0 h 575505"/>
              <a:gd name="connsiteX1" fmla="*/ 1151011 w 1151011"/>
              <a:gd name="connsiteY1" fmla="*/ 0 h 575505"/>
              <a:gd name="connsiteX2" fmla="*/ 1151011 w 1151011"/>
              <a:gd name="connsiteY2" fmla="*/ 575505 h 575505"/>
              <a:gd name="connsiteX3" fmla="*/ 0 w 1151011"/>
              <a:gd name="connsiteY3" fmla="*/ 575505 h 575505"/>
              <a:gd name="connsiteX4" fmla="*/ 0 w 1151011"/>
              <a:gd name="connsiteY4" fmla="*/ 0 h 575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1011" h="575505">
                <a:moveTo>
                  <a:pt x="0" y="0"/>
                </a:moveTo>
                <a:lnTo>
                  <a:pt x="1151011" y="0"/>
                </a:lnTo>
                <a:lnTo>
                  <a:pt x="1151011" y="575505"/>
                </a:lnTo>
                <a:lnTo>
                  <a:pt x="0" y="57550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715" tIns="5715" rIns="5715" bIns="5715" numCol="1" spcCol="1270" anchor="ctr" anchorCtr="0">
            <a:noAutofit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800" b="1" dirty="0">
                <a:latin typeface="HelveticaNeueLT Std" panose="020B0604020202020204" pitchFamily="34" charset="0"/>
              </a:rPr>
              <a:t>Wing Wong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700" kern="1200" dirty="0">
                <a:latin typeface="HelveticaNeueLT Std" panose="020B0604020202020204" pitchFamily="34" charset="0"/>
              </a:rPr>
              <a:t>Sr Business Partner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6245F52-124D-AB1E-331E-D3C425C11465}"/>
              </a:ext>
            </a:extLst>
          </p:cNvPr>
          <p:cNvSpPr txBox="1"/>
          <p:nvPr/>
        </p:nvSpPr>
        <p:spPr>
          <a:xfrm>
            <a:off x="4937849" y="3617665"/>
            <a:ext cx="1247799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800" b="1" dirty="0">
                <a:latin typeface="HelveticaNeueLT Std"/>
              </a:rPr>
              <a:t>Campus Life Services </a:t>
            </a:r>
            <a:endParaRPr lang="en-US" sz="800" b="1" dirty="0"/>
          </a:p>
        </p:txBody>
      </p:sp>
      <p:sp>
        <p:nvSpPr>
          <p:cNvPr id="28" name="Freeform 47">
            <a:extLst>
              <a:ext uri="{FF2B5EF4-FFF2-40B4-BE49-F238E27FC236}">
                <a16:creationId xmlns:a16="http://schemas.microsoft.com/office/drawing/2014/main" id="{0BC73859-AABB-BE94-2A7C-CCC191CE0E46}"/>
              </a:ext>
            </a:extLst>
          </p:cNvPr>
          <p:cNvSpPr/>
          <p:nvPr/>
        </p:nvSpPr>
        <p:spPr>
          <a:xfrm>
            <a:off x="5102877" y="3986784"/>
            <a:ext cx="914400" cy="365760"/>
          </a:xfrm>
          <a:custGeom>
            <a:avLst/>
            <a:gdLst>
              <a:gd name="connsiteX0" fmla="*/ 0 w 1151011"/>
              <a:gd name="connsiteY0" fmla="*/ 0 h 575505"/>
              <a:gd name="connsiteX1" fmla="*/ 1151011 w 1151011"/>
              <a:gd name="connsiteY1" fmla="*/ 0 h 575505"/>
              <a:gd name="connsiteX2" fmla="*/ 1151011 w 1151011"/>
              <a:gd name="connsiteY2" fmla="*/ 575505 h 575505"/>
              <a:gd name="connsiteX3" fmla="*/ 0 w 1151011"/>
              <a:gd name="connsiteY3" fmla="*/ 575505 h 575505"/>
              <a:gd name="connsiteX4" fmla="*/ 0 w 1151011"/>
              <a:gd name="connsiteY4" fmla="*/ 0 h 575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1011" h="575505">
                <a:moveTo>
                  <a:pt x="0" y="0"/>
                </a:moveTo>
                <a:lnTo>
                  <a:pt x="1151011" y="0"/>
                </a:lnTo>
                <a:lnTo>
                  <a:pt x="1151011" y="575505"/>
                </a:lnTo>
                <a:lnTo>
                  <a:pt x="0" y="57550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715" tIns="5715" rIns="5715" bIns="5715" numCol="1" spcCol="1270" anchor="ctr" anchorCtr="0">
            <a:noAutofit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800" b="1" dirty="0">
                <a:latin typeface="HelveticaNeueLT Std" panose="020B0604020202020204" pitchFamily="34" charset="0"/>
              </a:rPr>
              <a:t>Shireen Huda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700" kern="1200" dirty="0">
                <a:latin typeface="HelveticaNeueLT Std" panose="020B0604020202020204" pitchFamily="34" charset="0"/>
              </a:rPr>
              <a:t>Sr Finance Manager</a:t>
            </a:r>
          </a:p>
        </p:txBody>
      </p:sp>
      <p:sp>
        <p:nvSpPr>
          <p:cNvPr id="22" name="Freeform 47">
            <a:extLst>
              <a:ext uri="{FF2B5EF4-FFF2-40B4-BE49-F238E27FC236}">
                <a16:creationId xmlns:a16="http://schemas.microsoft.com/office/drawing/2014/main" id="{A5391DF1-0FC0-D6B5-23DF-7CB16A605B52}"/>
              </a:ext>
            </a:extLst>
          </p:cNvPr>
          <p:cNvSpPr/>
          <p:nvPr/>
        </p:nvSpPr>
        <p:spPr>
          <a:xfrm>
            <a:off x="4503767" y="4562856"/>
            <a:ext cx="914400" cy="365760"/>
          </a:xfrm>
          <a:custGeom>
            <a:avLst/>
            <a:gdLst>
              <a:gd name="connsiteX0" fmla="*/ 0 w 1151011"/>
              <a:gd name="connsiteY0" fmla="*/ 0 h 575505"/>
              <a:gd name="connsiteX1" fmla="*/ 1151011 w 1151011"/>
              <a:gd name="connsiteY1" fmla="*/ 0 h 575505"/>
              <a:gd name="connsiteX2" fmla="*/ 1151011 w 1151011"/>
              <a:gd name="connsiteY2" fmla="*/ 575505 h 575505"/>
              <a:gd name="connsiteX3" fmla="*/ 0 w 1151011"/>
              <a:gd name="connsiteY3" fmla="*/ 575505 h 575505"/>
              <a:gd name="connsiteX4" fmla="*/ 0 w 1151011"/>
              <a:gd name="connsiteY4" fmla="*/ 0 h 575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1011" h="575505">
                <a:moveTo>
                  <a:pt x="0" y="0"/>
                </a:moveTo>
                <a:lnTo>
                  <a:pt x="1151011" y="0"/>
                </a:lnTo>
                <a:lnTo>
                  <a:pt x="1151011" y="575505"/>
                </a:lnTo>
                <a:lnTo>
                  <a:pt x="0" y="57550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715" tIns="5715" rIns="5715" bIns="5715" numCol="1" spcCol="1270" anchor="ctr" anchorCtr="0">
            <a:noAutofit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700" b="1" dirty="0">
                <a:latin typeface="HelveticaNeueLT Std" panose="020B0604020202020204" pitchFamily="34" charset="0"/>
              </a:rPr>
              <a:t>Yvonne Au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700" kern="1200" dirty="0">
                <a:latin typeface="HelveticaNeueLT Std" panose="020B0604020202020204" pitchFamily="34" charset="0"/>
              </a:rPr>
              <a:t>Business Partner, Utilities Lead</a:t>
            </a:r>
          </a:p>
        </p:txBody>
      </p:sp>
      <p:sp>
        <p:nvSpPr>
          <p:cNvPr id="2" name="Freeform 38">
            <a:extLst>
              <a:ext uri="{FF2B5EF4-FFF2-40B4-BE49-F238E27FC236}">
                <a16:creationId xmlns:a16="http://schemas.microsoft.com/office/drawing/2014/main" id="{84DAD338-5328-AFD5-836A-9FFA6F20ED62}"/>
              </a:ext>
            </a:extLst>
          </p:cNvPr>
          <p:cNvSpPr/>
          <p:nvPr/>
        </p:nvSpPr>
        <p:spPr>
          <a:xfrm>
            <a:off x="4503767" y="5129784"/>
            <a:ext cx="914400" cy="365760"/>
          </a:xfrm>
          <a:custGeom>
            <a:avLst/>
            <a:gdLst>
              <a:gd name="connsiteX0" fmla="*/ 0 w 1151011"/>
              <a:gd name="connsiteY0" fmla="*/ 0 h 575505"/>
              <a:gd name="connsiteX1" fmla="*/ 1151011 w 1151011"/>
              <a:gd name="connsiteY1" fmla="*/ 0 h 575505"/>
              <a:gd name="connsiteX2" fmla="*/ 1151011 w 1151011"/>
              <a:gd name="connsiteY2" fmla="*/ 575505 h 575505"/>
              <a:gd name="connsiteX3" fmla="*/ 0 w 1151011"/>
              <a:gd name="connsiteY3" fmla="*/ 575505 h 575505"/>
              <a:gd name="connsiteX4" fmla="*/ 0 w 1151011"/>
              <a:gd name="connsiteY4" fmla="*/ 0 h 575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1011" h="575505">
                <a:moveTo>
                  <a:pt x="0" y="0"/>
                </a:moveTo>
                <a:lnTo>
                  <a:pt x="1151011" y="0"/>
                </a:lnTo>
                <a:lnTo>
                  <a:pt x="1151011" y="575505"/>
                </a:lnTo>
                <a:lnTo>
                  <a:pt x="0" y="57550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715" tIns="5715" rIns="5715" bIns="5715" numCol="1" spcCol="1270" anchor="ctr" anchorCtr="0">
            <a:noAutofit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700" b="1" kern="1200" dirty="0">
                <a:latin typeface="HelveticaNeueLT Std" panose="020B0604020202020204" pitchFamily="34" charset="0"/>
              </a:rPr>
              <a:t>Jenny Chin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700" dirty="0">
                <a:latin typeface="HelveticaNeueLT Std" panose="020B0604020202020204" pitchFamily="34" charset="0"/>
              </a:rPr>
              <a:t>Business Partner</a:t>
            </a:r>
            <a:endParaRPr lang="en-US" sz="700" kern="1200" dirty="0">
              <a:latin typeface="HelveticaNeueLT Std" panose="020B0604020202020204" pitchFamily="34" charset="0"/>
            </a:endParaRPr>
          </a:p>
        </p:txBody>
      </p:sp>
      <p:sp>
        <p:nvSpPr>
          <p:cNvPr id="40" name="Freeform 47">
            <a:extLst>
              <a:ext uri="{FF2B5EF4-FFF2-40B4-BE49-F238E27FC236}">
                <a16:creationId xmlns:a16="http://schemas.microsoft.com/office/drawing/2014/main" id="{942F05A1-3130-4CED-8C6D-9BFBA413313A}"/>
              </a:ext>
            </a:extLst>
          </p:cNvPr>
          <p:cNvSpPr/>
          <p:nvPr/>
        </p:nvSpPr>
        <p:spPr>
          <a:xfrm>
            <a:off x="4506249" y="5705856"/>
            <a:ext cx="914400" cy="365760"/>
          </a:xfrm>
          <a:custGeom>
            <a:avLst/>
            <a:gdLst>
              <a:gd name="connsiteX0" fmla="*/ 0 w 1151011"/>
              <a:gd name="connsiteY0" fmla="*/ 0 h 575505"/>
              <a:gd name="connsiteX1" fmla="*/ 1151011 w 1151011"/>
              <a:gd name="connsiteY1" fmla="*/ 0 h 575505"/>
              <a:gd name="connsiteX2" fmla="*/ 1151011 w 1151011"/>
              <a:gd name="connsiteY2" fmla="*/ 575505 h 575505"/>
              <a:gd name="connsiteX3" fmla="*/ 0 w 1151011"/>
              <a:gd name="connsiteY3" fmla="*/ 575505 h 575505"/>
              <a:gd name="connsiteX4" fmla="*/ 0 w 1151011"/>
              <a:gd name="connsiteY4" fmla="*/ 0 h 575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1011" h="575505">
                <a:moveTo>
                  <a:pt x="0" y="0"/>
                </a:moveTo>
                <a:lnTo>
                  <a:pt x="1151011" y="0"/>
                </a:lnTo>
                <a:lnTo>
                  <a:pt x="1151011" y="575505"/>
                </a:lnTo>
                <a:lnTo>
                  <a:pt x="0" y="57550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715" tIns="5715" rIns="5715" bIns="5715" numCol="1" spcCol="1270" anchor="ctr" anchorCtr="0">
            <a:noAutofit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700" b="1" dirty="0">
                <a:latin typeface="HelveticaNeueLT Std" panose="020B0604020202020204" pitchFamily="34" charset="0"/>
              </a:rPr>
              <a:t>Kai </a:t>
            </a:r>
            <a:r>
              <a:rPr lang="en-US" sz="700" b="1" dirty="0" err="1">
                <a:latin typeface="HelveticaNeueLT Std" panose="020B0604020202020204" pitchFamily="34" charset="0"/>
              </a:rPr>
              <a:t>Hsaio</a:t>
            </a:r>
            <a:endParaRPr lang="en-US" sz="700" b="1" dirty="0">
              <a:latin typeface="HelveticaNeueLT Std" panose="020B0604020202020204" pitchFamily="34" charset="0"/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700" kern="1200" dirty="0">
                <a:latin typeface="HelveticaNeueLT Std" panose="020B0604020202020204" pitchFamily="34" charset="0"/>
              </a:rPr>
              <a:t>Financial Analyst</a:t>
            </a:r>
          </a:p>
        </p:txBody>
      </p:sp>
      <p:sp>
        <p:nvSpPr>
          <p:cNvPr id="39" name="Freeform 38"/>
          <p:cNvSpPr/>
          <p:nvPr/>
        </p:nvSpPr>
        <p:spPr>
          <a:xfrm>
            <a:off x="4506249" y="6281030"/>
            <a:ext cx="914400" cy="365760"/>
          </a:xfrm>
          <a:custGeom>
            <a:avLst/>
            <a:gdLst>
              <a:gd name="connsiteX0" fmla="*/ 0 w 1151011"/>
              <a:gd name="connsiteY0" fmla="*/ 0 h 575505"/>
              <a:gd name="connsiteX1" fmla="*/ 1151011 w 1151011"/>
              <a:gd name="connsiteY1" fmla="*/ 0 h 575505"/>
              <a:gd name="connsiteX2" fmla="*/ 1151011 w 1151011"/>
              <a:gd name="connsiteY2" fmla="*/ 575505 h 575505"/>
              <a:gd name="connsiteX3" fmla="*/ 0 w 1151011"/>
              <a:gd name="connsiteY3" fmla="*/ 575505 h 575505"/>
              <a:gd name="connsiteX4" fmla="*/ 0 w 1151011"/>
              <a:gd name="connsiteY4" fmla="*/ 0 h 575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1011" h="575505">
                <a:moveTo>
                  <a:pt x="0" y="0"/>
                </a:moveTo>
                <a:lnTo>
                  <a:pt x="1151011" y="0"/>
                </a:lnTo>
                <a:lnTo>
                  <a:pt x="1151011" y="575505"/>
                </a:lnTo>
                <a:lnTo>
                  <a:pt x="0" y="57550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715" tIns="5715" rIns="5715" bIns="5715" numCol="1" spcCol="1270" anchor="ctr" anchorCtr="0">
            <a:noAutofit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700" b="1" dirty="0">
                <a:latin typeface="HelveticaNeueLT Std" panose="020B0604020202020204" pitchFamily="34" charset="0"/>
              </a:rPr>
              <a:t>Ferris Chahine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700" dirty="0">
                <a:latin typeface="HelveticaNeueLT Std" panose="020B0604020202020204" pitchFamily="34" charset="0"/>
              </a:rPr>
              <a:t>Financial Analyst, Facilities</a:t>
            </a:r>
            <a:endParaRPr lang="en-US" sz="700" kern="1200" dirty="0">
              <a:latin typeface="HelveticaNeueLT Std" panose="020B0604020202020204" pitchFamily="34" charset="0"/>
            </a:endParaRPr>
          </a:p>
        </p:txBody>
      </p:sp>
      <p:sp>
        <p:nvSpPr>
          <p:cNvPr id="49" name="Freeform 47">
            <a:extLst>
              <a:ext uri="{FF2B5EF4-FFF2-40B4-BE49-F238E27FC236}">
                <a16:creationId xmlns:a16="http://schemas.microsoft.com/office/drawing/2014/main" id="{1576FBA0-486E-4CD2-A682-48E6B2AD68A3}"/>
              </a:ext>
            </a:extLst>
          </p:cNvPr>
          <p:cNvSpPr/>
          <p:nvPr/>
        </p:nvSpPr>
        <p:spPr>
          <a:xfrm>
            <a:off x="5673355" y="4562856"/>
            <a:ext cx="914400" cy="365760"/>
          </a:xfrm>
          <a:custGeom>
            <a:avLst/>
            <a:gdLst>
              <a:gd name="connsiteX0" fmla="*/ 0 w 1151011"/>
              <a:gd name="connsiteY0" fmla="*/ 0 h 575505"/>
              <a:gd name="connsiteX1" fmla="*/ 1151011 w 1151011"/>
              <a:gd name="connsiteY1" fmla="*/ 0 h 575505"/>
              <a:gd name="connsiteX2" fmla="*/ 1151011 w 1151011"/>
              <a:gd name="connsiteY2" fmla="*/ 575505 h 575505"/>
              <a:gd name="connsiteX3" fmla="*/ 0 w 1151011"/>
              <a:gd name="connsiteY3" fmla="*/ 575505 h 575505"/>
              <a:gd name="connsiteX4" fmla="*/ 0 w 1151011"/>
              <a:gd name="connsiteY4" fmla="*/ 0 h 575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1011" h="575505">
                <a:moveTo>
                  <a:pt x="0" y="0"/>
                </a:moveTo>
                <a:lnTo>
                  <a:pt x="1151011" y="0"/>
                </a:lnTo>
                <a:lnTo>
                  <a:pt x="1151011" y="575505"/>
                </a:lnTo>
                <a:lnTo>
                  <a:pt x="0" y="57550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715" tIns="5715" rIns="5715" bIns="5715" numCol="1" spcCol="1270" anchor="ctr" anchorCtr="0">
            <a:noAutofit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700" b="1" kern="1200" dirty="0">
                <a:latin typeface="HelveticaNeueLT Std" panose="020B0604020202020204" pitchFamily="34" charset="0"/>
              </a:rPr>
              <a:t>Edith But Lee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700" dirty="0">
                <a:latin typeface="HelveticaNeueLT Std" panose="020B0604020202020204" pitchFamily="34" charset="0"/>
              </a:rPr>
              <a:t>Sr Financial Analyst</a:t>
            </a:r>
            <a:endParaRPr lang="en-US" sz="700" kern="1200" dirty="0">
              <a:latin typeface="HelveticaNeueLT Std" panose="020B0604020202020204" pitchFamily="34" charset="0"/>
            </a:endParaRPr>
          </a:p>
        </p:txBody>
      </p:sp>
      <p:sp>
        <p:nvSpPr>
          <p:cNvPr id="16" name="Freeform 47">
            <a:extLst>
              <a:ext uri="{FF2B5EF4-FFF2-40B4-BE49-F238E27FC236}">
                <a16:creationId xmlns:a16="http://schemas.microsoft.com/office/drawing/2014/main" id="{9C88E984-29F3-858E-64A0-E6DB6B616223}"/>
              </a:ext>
            </a:extLst>
          </p:cNvPr>
          <p:cNvSpPr/>
          <p:nvPr/>
        </p:nvSpPr>
        <p:spPr>
          <a:xfrm>
            <a:off x="5676681" y="5129784"/>
            <a:ext cx="914400" cy="365760"/>
          </a:xfrm>
          <a:custGeom>
            <a:avLst/>
            <a:gdLst>
              <a:gd name="connsiteX0" fmla="*/ 0 w 1151011"/>
              <a:gd name="connsiteY0" fmla="*/ 0 h 575505"/>
              <a:gd name="connsiteX1" fmla="*/ 1151011 w 1151011"/>
              <a:gd name="connsiteY1" fmla="*/ 0 h 575505"/>
              <a:gd name="connsiteX2" fmla="*/ 1151011 w 1151011"/>
              <a:gd name="connsiteY2" fmla="*/ 575505 h 575505"/>
              <a:gd name="connsiteX3" fmla="*/ 0 w 1151011"/>
              <a:gd name="connsiteY3" fmla="*/ 575505 h 575505"/>
              <a:gd name="connsiteX4" fmla="*/ 0 w 1151011"/>
              <a:gd name="connsiteY4" fmla="*/ 0 h 575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1011" h="575505">
                <a:moveTo>
                  <a:pt x="0" y="0"/>
                </a:moveTo>
                <a:lnTo>
                  <a:pt x="1151011" y="0"/>
                </a:lnTo>
                <a:lnTo>
                  <a:pt x="1151011" y="575505"/>
                </a:lnTo>
                <a:lnTo>
                  <a:pt x="0" y="57550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715" tIns="5715" rIns="5715" bIns="5715" numCol="1" spcCol="1270" anchor="ctr" anchorCtr="0">
            <a:noAutofit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700" b="1" kern="1200" dirty="0">
                <a:latin typeface="HelveticaNeueLT Std" panose="020B0604020202020204" pitchFamily="34" charset="0"/>
              </a:rPr>
              <a:t>Allen Woo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700" dirty="0">
                <a:latin typeface="HelveticaNeueLT Std" panose="020B0604020202020204" pitchFamily="34" charset="0"/>
              </a:rPr>
              <a:t>Business Partner, Facilities Lead</a:t>
            </a:r>
            <a:endParaRPr lang="en-US" sz="700" kern="1200" dirty="0">
              <a:latin typeface="HelveticaNeueLT Std" panose="020B0604020202020204" pitchFamily="34" charset="0"/>
            </a:endParaRPr>
          </a:p>
        </p:txBody>
      </p:sp>
      <p:sp>
        <p:nvSpPr>
          <p:cNvPr id="36" name="Freeform 35"/>
          <p:cNvSpPr/>
          <p:nvPr/>
        </p:nvSpPr>
        <p:spPr>
          <a:xfrm>
            <a:off x="5676681" y="5705856"/>
            <a:ext cx="914400" cy="365760"/>
          </a:xfrm>
          <a:custGeom>
            <a:avLst/>
            <a:gdLst>
              <a:gd name="connsiteX0" fmla="*/ 0 w 1151011"/>
              <a:gd name="connsiteY0" fmla="*/ 0 h 575505"/>
              <a:gd name="connsiteX1" fmla="*/ 1151011 w 1151011"/>
              <a:gd name="connsiteY1" fmla="*/ 0 h 575505"/>
              <a:gd name="connsiteX2" fmla="*/ 1151011 w 1151011"/>
              <a:gd name="connsiteY2" fmla="*/ 575505 h 575505"/>
              <a:gd name="connsiteX3" fmla="*/ 0 w 1151011"/>
              <a:gd name="connsiteY3" fmla="*/ 575505 h 575505"/>
              <a:gd name="connsiteX4" fmla="*/ 0 w 1151011"/>
              <a:gd name="connsiteY4" fmla="*/ 0 h 575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1011" h="575505">
                <a:moveTo>
                  <a:pt x="0" y="0"/>
                </a:moveTo>
                <a:lnTo>
                  <a:pt x="1151011" y="0"/>
                </a:lnTo>
                <a:lnTo>
                  <a:pt x="1151011" y="575505"/>
                </a:lnTo>
                <a:lnTo>
                  <a:pt x="0" y="57550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715" tIns="5715" rIns="5715" bIns="5715" numCol="1" spcCol="1270" anchor="ctr" anchorCtr="0">
            <a:noAutofit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700" b="1" dirty="0">
                <a:latin typeface="HelveticaNeueLT Std" panose="020B0604020202020204" pitchFamily="34" charset="0"/>
              </a:rPr>
              <a:t>Raymond Liang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700" kern="1200" dirty="0">
                <a:latin typeface="HelveticaNeueLT Std" panose="020B0604020202020204" pitchFamily="34" charset="0"/>
              </a:rPr>
              <a:t>Financial Analyst, Utilities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8B62A3B2-977A-7CB0-68D9-B8DF90C17236}"/>
              </a:ext>
            </a:extLst>
          </p:cNvPr>
          <p:cNvSpPr txBox="1"/>
          <p:nvPr/>
        </p:nvSpPr>
        <p:spPr>
          <a:xfrm>
            <a:off x="6388032" y="3260640"/>
            <a:ext cx="20966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800" b="1" dirty="0">
                <a:latin typeface="HelveticaNeueLT Std" panose="020B0604020202020204" pitchFamily="34" charset="0"/>
              </a:rPr>
              <a:t>CGR; Communications</a:t>
            </a:r>
          </a:p>
          <a:p>
            <a:pPr algn="ctr"/>
            <a:r>
              <a:rPr lang="en-US" sz="800" b="1" dirty="0">
                <a:latin typeface="HelveticaNeueLT Std" panose="020B0604020202020204" pitchFamily="34" charset="0"/>
              </a:rPr>
              <a:t>FAS SVC Office;  Human Resources;  </a:t>
            </a:r>
          </a:p>
          <a:p>
            <a:pPr algn="ctr"/>
            <a:r>
              <a:rPr lang="en-US" sz="800" b="1" dirty="0">
                <a:latin typeface="HelveticaNeueLT Std" panose="020B0604020202020204" pitchFamily="34" charset="0"/>
              </a:rPr>
              <a:t>Legal Affairs; PMO;</a:t>
            </a:r>
          </a:p>
          <a:p>
            <a:pPr algn="ctr"/>
            <a:r>
              <a:rPr lang="en-US" sz="800" b="1" dirty="0">
                <a:latin typeface="HelveticaNeueLT Std" panose="020B0604020202020204" pitchFamily="34" charset="0"/>
              </a:rPr>
              <a:t>UCSF Anchor Mission; UCSF Police</a:t>
            </a:r>
          </a:p>
        </p:txBody>
      </p:sp>
      <p:sp>
        <p:nvSpPr>
          <p:cNvPr id="33" name="Freeform 47">
            <a:extLst>
              <a:ext uri="{FF2B5EF4-FFF2-40B4-BE49-F238E27FC236}">
                <a16:creationId xmlns:a16="http://schemas.microsoft.com/office/drawing/2014/main" id="{40C60736-DDAB-3E00-B8EC-2DB10ED5CBB9}"/>
              </a:ext>
            </a:extLst>
          </p:cNvPr>
          <p:cNvSpPr/>
          <p:nvPr/>
        </p:nvSpPr>
        <p:spPr>
          <a:xfrm>
            <a:off x="6878329" y="3986784"/>
            <a:ext cx="914400" cy="365760"/>
          </a:xfrm>
          <a:custGeom>
            <a:avLst/>
            <a:gdLst>
              <a:gd name="connsiteX0" fmla="*/ 0 w 1151011"/>
              <a:gd name="connsiteY0" fmla="*/ 0 h 575505"/>
              <a:gd name="connsiteX1" fmla="*/ 1151011 w 1151011"/>
              <a:gd name="connsiteY1" fmla="*/ 0 h 575505"/>
              <a:gd name="connsiteX2" fmla="*/ 1151011 w 1151011"/>
              <a:gd name="connsiteY2" fmla="*/ 575505 h 575505"/>
              <a:gd name="connsiteX3" fmla="*/ 0 w 1151011"/>
              <a:gd name="connsiteY3" fmla="*/ 575505 h 575505"/>
              <a:gd name="connsiteX4" fmla="*/ 0 w 1151011"/>
              <a:gd name="connsiteY4" fmla="*/ 0 h 575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1011" h="575505">
                <a:moveTo>
                  <a:pt x="0" y="0"/>
                </a:moveTo>
                <a:lnTo>
                  <a:pt x="1151011" y="0"/>
                </a:lnTo>
                <a:lnTo>
                  <a:pt x="1151011" y="575505"/>
                </a:lnTo>
                <a:lnTo>
                  <a:pt x="0" y="57550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715" tIns="5715" rIns="5715" bIns="5715" numCol="1" spcCol="1270" anchor="ctr" anchorCtr="0">
            <a:noAutofit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800" b="1" kern="1200" dirty="0">
                <a:latin typeface="HelveticaNeueLT Std" panose="020B0604020202020204" pitchFamily="34" charset="0"/>
              </a:rPr>
              <a:t>Liza Asato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700" kern="1200" dirty="0">
                <a:latin typeface="HelveticaNeueLT Std" panose="020B0604020202020204" pitchFamily="34" charset="0"/>
              </a:rPr>
              <a:t>Sr Finance Manager</a:t>
            </a:r>
          </a:p>
        </p:txBody>
      </p:sp>
      <p:sp>
        <p:nvSpPr>
          <p:cNvPr id="54" name="Freeform 46">
            <a:extLst>
              <a:ext uri="{FF2B5EF4-FFF2-40B4-BE49-F238E27FC236}">
                <a16:creationId xmlns:a16="http://schemas.microsoft.com/office/drawing/2014/main" id="{D60584E9-284C-F964-2AE9-223C02A8CC7A}"/>
              </a:ext>
            </a:extLst>
          </p:cNvPr>
          <p:cNvSpPr/>
          <p:nvPr/>
        </p:nvSpPr>
        <p:spPr>
          <a:xfrm>
            <a:off x="6878329" y="4562856"/>
            <a:ext cx="914400" cy="365760"/>
          </a:xfrm>
          <a:custGeom>
            <a:avLst/>
            <a:gdLst>
              <a:gd name="connsiteX0" fmla="*/ 0 w 1151011"/>
              <a:gd name="connsiteY0" fmla="*/ 0 h 562528"/>
              <a:gd name="connsiteX1" fmla="*/ 1151011 w 1151011"/>
              <a:gd name="connsiteY1" fmla="*/ 0 h 562528"/>
              <a:gd name="connsiteX2" fmla="*/ 1151011 w 1151011"/>
              <a:gd name="connsiteY2" fmla="*/ 562528 h 562528"/>
              <a:gd name="connsiteX3" fmla="*/ 0 w 1151011"/>
              <a:gd name="connsiteY3" fmla="*/ 562528 h 562528"/>
              <a:gd name="connsiteX4" fmla="*/ 0 w 1151011"/>
              <a:gd name="connsiteY4" fmla="*/ 0 h 562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1011" h="562528">
                <a:moveTo>
                  <a:pt x="0" y="0"/>
                </a:moveTo>
                <a:lnTo>
                  <a:pt x="1151011" y="0"/>
                </a:lnTo>
                <a:lnTo>
                  <a:pt x="1151011" y="562528"/>
                </a:lnTo>
                <a:lnTo>
                  <a:pt x="0" y="56252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715" tIns="5715" rIns="5715" bIns="5715" numCol="1" spcCol="1270" anchor="ctr" anchorCtr="0">
            <a:noAutofit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700" b="1" kern="1200" dirty="0">
                <a:latin typeface="HelveticaNeueLT Std" panose="020B0604020202020204" pitchFamily="34" charset="0"/>
              </a:rPr>
              <a:t>Brian Kelly</a:t>
            </a:r>
            <a:endParaRPr lang="en-US" sz="700" kern="1200" dirty="0">
              <a:latin typeface="HelveticaNeueLT Std" panose="020B0604020202020204" pitchFamily="34" charset="0"/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700" dirty="0">
                <a:latin typeface="HelveticaNeueLT Std" panose="020B0604020202020204" pitchFamily="34" charset="0"/>
              </a:rPr>
              <a:t>Sr. Financial Analyst</a:t>
            </a:r>
            <a:endParaRPr lang="en-US" sz="700" kern="1200" dirty="0">
              <a:latin typeface="HelveticaNeueLT Std" panose="020B0604020202020204" pitchFamily="34" charset="0"/>
            </a:endParaRPr>
          </a:p>
        </p:txBody>
      </p:sp>
      <p:sp>
        <p:nvSpPr>
          <p:cNvPr id="57" name="Freeform 47">
            <a:extLst>
              <a:ext uri="{FF2B5EF4-FFF2-40B4-BE49-F238E27FC236}">
                <a16:creationId xmlns:a16="http://schemas.microsoft.com/office/drawing/2014/main" id="{750295B2-6B2F-B462-3C9D-F625F517C5B8}"/>
              </a:ext>
            </a:extLst>
          </p:cNvPr>
          <p:cNvSpPr/>
          <p:nvPr/>
        </p:nvSpPr>
        <p:spPr>
          <a:xfrm>
            <a:off x="6878329" y="5129784"/>
            <a:ext cx="914400" cy="365760"/>
          </a:xfrm>
          <a:custGeom>
            <a:avLst/>
            <a:gdLst>
              <a:gd name="connsiteX0" fmla="*/ 0 w 1151011"/>
              <a:gd name="connsiteY0" fmla="*/ 0 h 575505"/>
              <a:gd name="connsiteX1" fmla="*/ 1151011 w 1151011"/>
              <a:gd name="connsiteY1" fmla="*/ 0 h 575505"/>
              <a:gd name="connsiteX2" fmla="*/ 1151011 w 1151011"/>
              <a:gd name="connsiteY2" fmla="*/ 575505 h 575505"/>
              <a:gd name="connsiteX3" fmla="*/ 0 w 1151011"/>
              <a:gd name="connsiteY3" fmla="*/ 575505 h 575505"/>
              <a:gd name="connsiteX4" fmla="*/ 0 w 1151011"/>
              <a:gd name="connsiteY4" fmla="*/ 0 h 575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1011" h="575505">
                <a:moveTo>
                  <a:pt x="0" y="0"/>
                </a:moveTo>
                <a:lnTo>
                  <a:pt x="1151011" y="0"/>
                </a:lnTo>
                <a:lnTo>
                  <a:pt x="1151011" y="575505"/>
                </a:lnTo>
                <a:lnTo>
                  <a:pt x="0" y="57550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715" tIns="5715" rIns="5715" bIns="5715" numCol="1" spcCol="1270" anchor="ctr" anchorCtr="0">
            <a:noAutofit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700" b="1" kern="1200" dirty="0">
                <a:latin typeface="HelveticaNeueLT Std" panose="020B0604020202020204" pitchFamily="34" charset="0"/>
              </a:rPr>
              <a:t>Johnny Chung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700" dirty="0">
                <a:latin typeface="HelveticaNeueLT Std" panose="020B0604020202020204" pitchFamily="34" charset="0"/>
              </a:rPr>
              <a:t>Financial Analyst</a:t>
            </a:r>
            <a:endParaRPr lang="en-US" sz="700" kern="1200" dirty="0">
              <a:latin typeface="HelveticaNeueLT Std" panose="020B0604020202020204" pitchFamily="34" charset="0"/>
            </a:endParaRPr>
          </a:p>
        </p:txBody>
      </p:sp>
      <p:sp>
        <p:nvSpPr>
          <p:cNvPr id="62" name="Freeform 47">
            <a:extLst>
              <a:ext uri="{FF2B5EF4-FFF2-40B4-BE49-F238E27FC236}">
                <a16:creationId xmlns:a16="http://schemas.microsoft.com/office/drawing/2014/main" id="{0587990D-E7F3-F8E3-6EA6-337876EAD91C}"/>
              </a:ext>
            </a:extLst>
          </p:cNvPr>
          <p:cNvSpPr/>
          <p:nvPr/>
        </p:nvSpPr>
        <p:spPr>
          <a:xfrm>
            <a:off x="6876672" y="5705856"/>
            <a:ext cx="914400" cy="365760"/>
          </a:xfrm>
          <a:custGeom>
            <a:avLst/>
            <a:gdLst>
              <a:gd name="connsiteX0" fmla="*/ 0 w 1151011"/>
              <a:gd name="connsiteY0" fmla="*/ 0 h 575505"/>
              <a:gd name="connsiteX1" fmla="*/ 1151011 w 1151011"/>
              <a:gd name="connsiteY1" fmla="*/ 0 h 575505"/>
              <a:gd name="connsiteX2" fmla="*/ 1151011 w 1151011"/>
              <a:gd name="connsiteY2" fmla="*/ 575505 h 575505"/>
              <a:gd name="connsiteX3" fmla="*/ 0 w 1151011"/>
              <a:gd name="connsiteY3" fmla="*/ 575505 h 575505"/>
              <a:gd name="connsiteX4" fmla="*/ 0 w 1151011"/>
              <a:gd name="connsiteY4" fmla="*/ 0 h 575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1011" h="575505">
                <a:moveTo>
                  <a:pt x="0" y="0"/>
                </a:moveTo>
                <a:lnTo>
                  <a:pt x="1151011" y="0"/>
                </a:lnTo>
                <a:lnTo>
                  <a:pt x="1151011" y="575505"/>
                </a:lnTo>
                <a:lnTo>
                  <a:pt x="0" y="57550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715" tIns="5715" rIns="5715" bIns="5715" numCol="1" spcCol="1270" anchor="ctr" anchorCtr="0">
            <a:noAutofit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700" b="1" dirty="0">
                <a:latin typeface="HelveticaNeueLT Std" panose="020B0604020202020204" pitchFamily="34" charset="0"/>
              </a:rPr>
              <a:t>Kelly Fuller</a:t>
            </a:r>
            <a:endParaRPr lang="en-US" sz="700" dirty="0">
              <a:latin typeface="HelveticaNeueLT Std" panose="020B0604020202020204" pitchFamily="34" charset="0"/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700" dirty="0">
                <a:latin typeface="HelveticaNeueLT Std" panose="020B0604020202020204" pitchFamily="34" charset="0"/>
              </a:rPr>
              <a:t>Financial Analyst</a:t>
            </a:r>
            <a:endParaRPr lang="en-US" sz="700" kern="1200" dirty="0">
              <a:latin typeface="HelveticaNeueLT Std" panose="020B0604020202020204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98BB32C-2801-DA34-225D-F089589A3420}"/>
              </a:ext>
            </a:extLst>
          </p:cNvPr>
          <p:cNvSpPr txBox="1"/>
          <p:nvPr/>
        </p:nvSpPr>
        <p:spPr>
          <a:xfrm>
            <a:off x="8619250" y="3497737"/>
            <a:ext cx="124779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800" b="1" dirty="0">
                <a:latin typeface="HelveticaNeueLT Std"/>
              </a:rPr>
              <a:t>Information Technology</a:t>
            </a:r>
            <a:endParaRPr lang="en-US" sz="800" b="1" dirty="0"/>
          </a:p>
        </p:txBody>
      </p:sp>
      <p:sp>
        <p:nvSpPr>
          <p:cNvPr id="32" name="Freeform 47">
            <a:extLst>
              <a:ext uri="{FF2B5EF4-FFF2-40B4-BE49-F238E27FC236}">
                <a16:creationId xmlns:a16="http://schemas.microsoft.com/office/drawing/2014/main" id="{A8A72FCF-CD5B-3936-3F5C-57E839E1E6F9}"/>
              </a:ext>
            </a:extLst>
          </p:cNvPr>
          <p:cNvSpPr/>
          <p:nvPr/>
        </p:nvSpPr>
        <p:spPr>
          <a:xfrm>
            <a:off x="8790597" y="3986784"/>
            <a:ext cx="914400" cy="365760"/>
          </a:xfrm>
          <a:custGeom>
            <a:avLst/>
            <a:gdLst>
              <a:gd name="connsiteX0" fmla="*/ 0 w 1151011"/>
              <a:gd name="connsiteY0" fmla="*/ 0 h 575505"/>
              <a:gd name="connsiteX1" fmla="*/ 1151011 w 1151011"/>
              <a:gd name="connsiteY1" fmla="*/ 0 h 575505"/>
              <a:gd name="connsiteX2" fmla="*/ 1151011 w 1151011"/>
              <a:gd name="connsiteY2" fmla="*/ 575505 h 575505"/>
              <a:gd name="connsiteX3" fmla="*/ 0 w 1151011"/>
              <a:gd name="connsiteY3" fmla="*/ 575505 h 575505"/>
              <a:gd name="connsiteX4" fmla="*/ 0 w 1151011"/>
              <a:gd name="connsiteY4" fmla="*/ 0 h 575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1011" h="575505">
                <a:moveTo>
                  <a:pt x="0" y="0"/>
                </a:moveTo>
                <a:lnTo>
                  <a:pt x="1151011" y="0"/>
                </a:lnTo>
                <a:lnTo>
                  <a:pt x="1151011" y="575505"/>
                </a:lnTo>
                <a:lnTo>
                  <a:pt x="0" y="57550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715" tIns="5715" rIns="5715" bIns="5715" numCol="1" spcCol="1270" anchor="ctr" anchorCtr="0">
            <a:noAutofit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800" b="1" dirty="0">
                <a:latin typeface="HelveticaNeueLT Std" panose="020B0604020202020204" pitchFamily="34" charset="0"/>
              </a:rPr>
              <a:t>Vacant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700" kern="1200" dirty="0">
                <a:latin typeface="HelveticaNeueLT Std" panose="020B0604020202020204" pitchFamily="34" charset="0"/>
              </a:rPr>
              <a:t>Sr Finance Manager</a:t>
            </a:r>
          </a:p>
        </p:txBody>
      </p:sp>
      <p:sp>
        <p:nvSpPr>
          <p:cNvPr id="17" name="Freeform 46">
            <a:extLst>
              <a:ext uri="{FF2B5EF4-FFF2-40B4-BE49-F238E27FC236}">
                <a16:creationId xmlns:a16="http://schemas.microsoft.com/office/drawing/2014/main" id="{71A0BCD0-0B91-9A1B-C37C-2E05614D6533}"/>
              </a:ext>
            </a:extLst>
          </p:cNvPr>
          <p:cNvSpPr/>
          <p:nvPr/>
        </p:nvSpPr>
        <p:spPr>
          <a:xfrm>
            <a:off x="8207044" y="4562856"/>
            <a:ext cx="914400" cy="365760"/>
          </a:xfrm>
          <a:custGeom>
            <a:avLst/>
            <a:gdLst>
              <a:gd name="connsiteX0" fmla="*/ 0 w 1151011"/>
              <a:gd name="connsiteY0" fmla="*/ 0 h 562528"/>
              <a:gd name="connsiteX1" fmla="*/ 1151011 w 1151011"/>
              <a:gd name="connsiteY1" fmla="*/ 0 h 562528"/>
              <a:gd name="connsiteX2" fmla="*/ 1151011 w 1151011"/>
              <a:gd name="connsiteY2" fmla="*/ 562528 h 562528"/>
              <a:gd name="connsiteX3" fmla="*/ 0 w 1151011"/>
              <a:gd name="connsiteY3" fmla="*/ 562528 h 562528"/>
              <a:gd name="connsiteX4" fmla="*/ 0 w 1151011"/>
              <a:gd name="connsiteY4" fmla="*/ 0 h 562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1011" h="562528">
                <a:moveTo>
                  <a:pt x="0" y="0"/>
                </a:moveTo>
                <a:lnTo>
                  <a:pt x="1151011" y="0"/>
                </a:lnTo>
                <a:lnTo>
                  <a:pt x="1151011" y="562528"/>
                </a:lnTo>
                <a:lnTo>
                  <a:pt x="0" y="56252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715" tIns="5715" rIns="5715" bIns="5715" numCol="1" spcCol="1270" anchor="ctr" anchorCtr="0">
            <a:noAutofit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700" b="1" kern="1200" dirty="0">
                <a:latin typeface="HelveticaNeueLT Std" panose="020B0604020202020204" pitchFamily="34" charset="0"/>
              </a:rPr>
              <a:t>Kathy Lum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700" kern="1200" dirty="0">
                <a:latin typeface="HelveticaNeueLT Std" panose="020B0604020202020204" pitchFamily="34" charset="0"/>
              </a:rPr>
              <a:t>Sr Financial Analyst</a:t>
            </a:r>
          </a:p>
        </p:txBody>
      </p:sp>
      <p:sp>
        <p:nvSpPr>
          <p:cNvPr id="21" name="Freeform 47">
            <a:extLst>
              <a:ext uri="{FF2B5EF4-FFF2-40B4-BE49-F238E27FC236}">
                <a16:creationId xmlns:a16="http://schemas.microsoft.com/office/drawing/2014/main" id="{C99EE0BA-20AC-ABF9-8B78-D8E47925FBE0}"/>
              </a:ext>
            </a:extLst>
          </p:cNvPr>
          <p:cNvSpPr/>
          <p:nvPr/>
        </p:nvSpPr>
        <p:spPr>
          <a:xfrm>
            <a:off x="8203929" y="5129784"/>
            <a:ext cx="914400" cy="365760"/>
          </a:xfrm>
          <a:custGeom>
            <a:avLst/>
            <a:gdLst>
              <a:gd name="connsiteX0" fmla="*/ 0 w 1151011"/>
              <a:gd name="connsiteY0" fmla="*/ 0 h 575505"/>
              <a:gd name="connsiteX1" fmla="*/ 1151011 w 1151011"/>
              <a:gd name="connsiteY1" fmla="*/ 0 h 575505"/>
              <a:gd name="connsiteX2" fmla="*/ 1151011 w 1151011"/>
              <a:gd name="connsiteY2" fmla="*/ 575505 h 575505"/>
              <a:gd name="connsiteX3" fmla="*/ 0 w 1151011"/>
              <a:gd name="connsiteY3" fmla="*/ 575505 h 575505"/>
              <a:gd name="connsiteX4" fmla="*/ 0 w 1151011"/>
              <a:gd name="connsiteY4" fmla="*/ 0 h 575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1011" h="575505">
                <a:moveTo>
                  <a:pt x="0" y="0"/>
                </a:moveTo>
                <a:lnTo>
                  <a:pt x="1151011" y="0"/>
                </a:lnTo>
                <a:lnTo>
                  <a:pt x="1151011" y="575505"/>
                </a:lnTo>
                <a:lnTo>
                  <a:pt x="0" y="57550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715" tIns="5715" rIns="5715" bIns="5715" numCol="1" spcCol="1270" anchor="ctr" anchorCtr="0">
            <a:noAutofit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700" b="1" kern="1200" dirty="0">
                <a:latin typeface="HelveticaNeueLT Std" panose="020B0604020202020204" pitchFamily="34" charset="0"/>
              </a:rPr>
              <a:t>Enid Cheung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700" kern="1200" dirty="0">
                <a:latin typeface="HelveticaNeueLT Std" panose="020B0604020202020204" pitchFamily="34" charset="0"/>
              </a:rPr>
              <a:t>Financial Analyst</a:t>
            </a:r>
          </a:p>
        </p:txBody>
      </p:sp>
      <p:sp>
        <p:nvSpPr>
          <p:cNvPr id="23" name="Freeform 47">
            <a:extLst>
              <a:ext uri="{FF2B5EF4-FFF2-40B4-BE49-F238E27FC236}">
                <a16:creationId xmlns:a16="http://schemas.microsoft.com/office/drawing/2014/main" id="{4E4E084F-CC8B-42A2-2019-6A1115308F2E}"/>
              </a:ext>
            </a:extLst>
          </p:cNvPr>
          <p:cNvSpPr/>
          <p:nvPr/>
        </p:nvSpPr>
        <p:spPr>
          <a:xfrm>
            <a:off x="8201870" y="5705856"/>
            <a:ext cx="914400" cy="365760"/>
          </a:xfrm>
          <a:custGeom>
            <a:avLst/>
            <a:gdLst>
              <a:gd name="connsiteX0" fmla="*/ 0 w 1151011"/>
              <a:gd name="connsiteY0" fmla="*/ 0 h 575505"/>
              <a:gd name="connsiteX1" fmla="*/ 1151011 w 1151011"/>
              <a:gd name="connsiteY1" fmla="*/ 0 h 575505"/>
              <a:gd name="connsiteX2" fmla="*/ 1151011 w 1151011"/>
              <a:gd name="connsiteY2" fmla="*/ 575505 h 575505"/>
              <a:gd name="connsiteX3" fmla="*/ 0 w 1151011"/>
              <a:gd name="connsiteY3" fmla="*/ 575505 h 575505"/>
              <a:gd name="connsiteX4" fmla="*/ 0 w 1151011"/>
              <a:gd name="connsiteY4" fmla="*/ 0 h 575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1011" h="575505">
                <a:moveTo>
                  <a:pt x="0" y="0"/>
                </a:moveTo>
                <a:lnTo>
                  <a:pt x="1151011" y="0"/>
                </a:lnTo>
                <a:lnTo>
                  <a:pt x="1151011" y="575505"/>
                </a:lnTo>
                <a:lnTo>
                  <a:pt x="0" y="57550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715" tIns="5715" rIns="5715" bIns="5715" numCol="1" spcCol="1270" anchor="ctr" anchorCtr="0">
            <a:noAutofit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700" b="1" dirty="0">
                <a:latin typeface="HelveticaNeueLT Std" panose="020B0604020202020204" pitchFamily="34" charset="0"/>
              </a:rPr>
              <a:t>Kevin Fabian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700" kern="1200" dirty="0">
                <a:latin typeface="HelveticaNeueLT Std" panose="020B0604020202020204" pitchFamily="34" charset="0"/>
              </a:rPr>
              <a:t>Financial Analyst</a:t>
            </a:r>
          </a:p>
        </p:txBody>
      </p:sp>
      <p:sp>
        <p:nvSpPr>
          <p:cNvPr id="24" name="Freeform 46">
            <a:extLst>
              <a:ext uri="{FF2B5EF4-FFF2-40B4-BE49-F238E27FC236}">
                <a16:creationId xmlns:a16="http://schemas.microsoft.com/office/drawing/2014/main" id="{C41CCE1F-9102-951E-9C72-E1240C8085A0}"/>
              </a:ext>
            </a:extLst>
          </p:cNvPr>
          <p:cNvSpPr/>
          <p:nvPr/>
        </p:nvSpPr>
        <p:spPr>
          <a:xfrm>
            <a:off x="9381103" y="4562856"/>
            <a:ext cx="914400" cy="365760"/>
          </a:xfrm>
          <a:custGeom>
            <a:avLst/>
            <a:gdLst>
              <a:gd name="connsiteX0" fmla="*/ 0 w 1151011"/>
              <a:gd name="connsiteY0" fmla="*/ 0 h 562528"/>
              <a:gd name="connsiteX1" fmla="*/ 1151011 w 1151011"/>
              <a:gd name="connsiteY1" fmla="*/ 0 h 562528"/>
              <a:gd name="connsiteX2" fmla="*/ 1151011 w 1151011"/>
              <a:gd name="connsiteY2" fmla="*/ 562528 h 562528"/>
              <a:gd name="connsiteX3" fmla="*/ 0 w 1151011"/>
              <a:gd name="connsiteY3" fmla="*/ 562528 h 562528"/>
              <a:gd name="connsiteX4" fmla="*/ 0 w 1151011"/>
              <a:gd name="connsiteY4" fmla="*/ 0 h 562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1011" h="562528">
                <a:moveTo>
                  <a:pt x="0" y="0"/>
                </a:moveTo>
                <a:lnTo>
                  <a:pt x="1151011" y="0"/>
                </a:lnTo>
                <a:lnTo>
                  <a:pt x="1151011" y="562528"/>
                </a:lnTo>
                <a:lnTo>
                  <a:pt x="0" y="56252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715" tIns="5715" rIns="5715" bIns="5715" numCol="1" spcCol="1270" anchor="ctr" anchorCtr="0">
            <a:noAutofit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700" b="1" kern="1200" dirty="0">
                <a:latin typeface="HelveticaNeueLT Std" panose="020B0604020202020204" pitchFamily="34" charset="0"/>
              </a:rPr>
              <a:t>Korinne Reyes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700" kern="1200" dirty="0">
                <a:latin typeface="HelveticaNeueLT Std" panose="020B0604020202020204" pitchFamily="34" charset="0"/>
              </a:rPr>
              <a:t>Sr Financial Analyst</a:t>
            </a:r>
          </a:p>
        </p:txBody>
      </p:sp>
      <p:sp>
        <p:nvSpPr>
          <p:cNvPr id="25" name="Freeform 47">
            <a:extLst>
              <a:ext uri="{FF2B5EF4-FFF2-40B4-BE49-F238E27FC236}">
                <a16:creationId xmlns:a16="http://schemas.microsoft.com/office/drawing/2014/main" id="{FE89DBDA-6D57-9462-88A6-75EDF9B86343}"/>
              </a:ext>
            </a:extLst>
          </p:cNvPr>
          <p:cNvSpPr/>
          <p:nvPr/>
        </p:nvSpPr>
        <p:spPr>
          <a:xfrm>
            <a:off x="9385323" y="5129784"/>
            <a:ext cx="914400" cy="365760"/>
          </a:xfrm>
          <a:custGeom>
            <a:avLst/>
            <a:gdLst>
              <a:gd name="connsiteX0" fmla="*/ 0 w 1151011"/>
              <a:gd name="connsiteY0" fmla="*/ 0 h 575505"/>
              <a:gd name="connsiteX1" fmla="*/ 1151011 w 1151011"/>
              <a:gd name="connsiteY1" fmla="*/ 0 h 575505"/>
              <a:gd name="connsiteX2" fmla="*/ 1151011 w 1151011"/>
              <a:gd name="connsiteY2" fmla="*/ 575505 h 575505"/>
              <a:gd name="connsiteX3" fmla="*/ 0 w 1151011"/>
              <a:gd name="connsiteY3" fmla="*/ 575505 h 575505"/>
              <a:gd name="connsiteX4" fmla="*/ 0 w 1151011"/>
              <a:gd name="connsiteY4" fmla="*/ 0 h 575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1011" h="575505">
                <a:moveTo>
                  <a:pt x="0" y="0"/>
                </a:moveTo>
                <a:lnTo>
                  <a:pt x="1151011" y="0"/>
                </a:lnTo>
                <a:lnTo>
                  <a:pt x="1151011" y="575505"/>
                </a:lnTo>
                <a:lnTo>
                  <a:pt x="0" y="57550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715" tIns="5715" rIns="5715" bIns="5715" numCol="1" spcCol="1270" anchor="ctr" anchorCtr="0">
            <a:noAutofit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700" b="1" dirty="0">
                <a:latin typeface="HelveticaNeueLT Std" panose="020B0604020202020204" pitchFamily="34" charset="0"/>
              </a:rPr>
              <a:t>Colin Huang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700" kern="1200" dirty="0">
                <a:latin typeface="HelveticaNeueLT Std" panose="020B0604020202020204" pitchFamily="34" charset="0"/>
              </a:rPr>
              <a:t>Financial Analyst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A1C80D6-0030-726A-AF07-FEC349B4D1BE}"/>
              </a:ext>
            </a:extLst>
          </p:cNvPr>
          <p:cNvSpPr txBox="1"/>
          <p:nvPr/>
        </p:nvSpPr>
        <p:spPr>
          <a:xfrm>
            <a:off x="10416968" y="3617665"/>
            <a:ext cx="1247799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800" b="1" dirty="0">
                <a:latin typeface="HelveticaNeueLT Std"/>
              </a:rPr>
              <a:t>Real Estate</a:t>
            </a:r>
            <a:endParaRPr lang="en-US" sz="800" b="1" dirty="0"/>
          </a:p>
        </p:txBody>
      </p:sp>
      <p:sp>
        <p:nvSpPr>
          <p:cNvPr id="31" name="Freeform 47">
            <a:extLst>
              <a:ext uri="{FF2B5EF4-FFF2-40B4-BE49-F238E27FC236}">
                <a16:creationId xmlns:a16="http://schemas.microsoft.com/office/drawing/2014/main" id="{15F21042-AA45-8CCB-C762-EAF2A9630501}"/>
              </a:ext>
            </a:extLst>
          </p:cNvPr>
          <p:cNvSpPr/>
          <p:nvPr/>
        </p:nvSpPr>
        <p:spPr>
          <a:xfrm>
            <a:off x="10659433" y="3986784"/>
            <a:ext cx="914400" cy="365760"/>
          </a:xfrm>
          <a:custGeom>
            <a:avLst/>
            <a:gdLst>
              <a:gd name="connsiteX0" fmla="*/ 0 w 1151011"/>
              <a:gd name="connsiteY0" fmla="*/ 0 h 575505"/>
              <a:gd name="connsiteX1" fmla="*/ 1151011 w 1151011"/>
              <a:gd name="connsiteY1" fmla="*/ 0 h 575505"/>
              <a:gd name="connsiteX2" fmla="*/ 1151011 w 1151011"/>
              <a:gd name="connsiteY2" fmla="*/ 575505 h 575505"/>
              <a:gd name="connsiteX3" fmla="*/ 0 w 1151011"/>
              <a:gd name="connsiteY3" fmla="*/ 575505 h 575505"/>
              <a:gd name="connsiteX4" fmla="*/ 0 w 1151011"/>
              <a:gd name="connsiteY4" fmla="*/ 0 h 575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1011" h="575505">
                <a:moveTo>
                  <a:pt x="0" y="0"/>
                </a:moveTo>
                <a:lnTo>
                  <a:pt x="1151011" y="0"/>
                </a:lnTo>
                <a:lnTo>
                  <a:pt x="1151011" y="575505"/>
                </a:lnTo>
                <a:lnTo>
                  <a:pt x="0" y="57550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715" tIns="5715" rIns="5715" bIns="5715" numCol="1" spcCol="1270" anchor="ctr" anchorCtr="0">
            <a:noAutofit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800" b="1" dirty="0">
                <a:latin typeface="HelveticaNeueLT Std" panose="020B0604020202020204" pitchFamily="34" charset="0"/>
              </a:rPr>
              <a:t>Mark Niu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700" kern="1200" dirty="0">
                <a:latin typeface="HelveticaNeueLT Std" panose="020B0604020202020204" pitchFamily="34" charset="0"/>
              </a:rPr>
              <a:t>Sr Finance Manager</a:t>
            </a:r>
          </a:p>
        </p:txBody>
      </p:sp>
      <p:sp>
        <p:nvSpPr>
          <p:cNvPr id="47" name="Freeform 46"/>
          <p:cNvSpPr/>
          <p:nvPr/>
        </p:nvSpPr>
        <p:spPr>
          <a:xfrm>
            <a:off x="10648349" y="4562856"/>
            <a:ext cx="914400" cy="365760"/>
          </a:xfrm>
          <a:custGeom>
            <a:avLst/>
            <a:gdLst>
              <a:gd name="connsiteX0" fmla="*/ 0 w 1151011"/>
              <a:gd name="connsiteY0" fmla="*/ 0 h 562528"/>
              <a:gd name="connsiteX1" fmla="*/ 1151011 w 1151011"/>
              <a:gd name="connsiteY1" fmla="*/ 0 h 562528"/>
              <a:gd name="connsiteX2" fmla="*/ 1151011 w 1151011"/>
              <a:gd name="connsiteY2" fmla="*/ 562528 h 562528"/>
              <a:gd name="connsiteX3" fmla="*/ 0 w 1151011"/>
              <a:gd name="connsiteY3" fmla="*/ 562528 h 562528"/>
              <a:gd name="connsiteX4" fmla="*/ 0 w 1151011"/>
              <a:gd name="connsiteY4" fmla="*/ 0 h 562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1011" h="562528">
                <a:moveTo>
                  <a:pt x="0" y="0"/>
                </a:moveTo>
                <a:lnTo>
                  <a:pt x="1151011" y="0"/>
                </a:lnTo>
                <a:lnTo>
                  <a:pt x="1151011" y="562528"/>
                </a:lnTo>
                <a:lnTo>
                  <a:pt x="0" y="56252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715" tIns="5715" rIns="5715" bIns="5715" numCol="1" spcCol="1270" anchor="ctr" anchorCtr="0">
            <a:noAutofit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700" b="1" kern="1200" dirty="0">
                <a:latin typeface="HelveticaNeueLT Std" panose="020B0604020202020204" pitchFamily="34" charset="0"/>
              </a:rPr>
              <a:t>Jacob Hundert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700" dirty="0">
                <a:latin typeface="HelveticaNeueLT Std" panose="020B0604020202020204" pitchFamily="34" charset="0"/>
              </a:rPr>
              <a:t>Sr Financial Analyst</a:t>
            </a:r>
            <a:endParaRPr lang="en-US" sz="700" kern="1200" dirty="0">
              <a:latin typeface="HelveticaNeueLT Std" panose="020B0604020202020204" pitchFamily="34" charset="0"/>
            </a:endParaRPr>
          </a:p>
        </p:txBody>
      </p:sp>
      <p:sp>
        <p:nvSpPr>
          <p:cNvPr id="48" name="Freeform 47"/>
          <p:cNvSpPr/>
          <p:nvPr/>
        </p:nvSpPr>
        <p:spPr>
          <a:xfrm>
            <a:off x="10648349" y="5129784"/>
            <a:ext cx="914400" cy="365760"/>
          </a:xfrm>
          <a:custGeom>
            <a:avLst/>
            <a:gdLst>
              <a:gd name="connsiteX0" fmla="*/ 0 w 1151011"/>
              <a:gd name="connsiteY0" fmla="*/ 0 h 575505"/>
              <a:gd name="connsiteX1" fmla="*/ 1151011 w 1151011"/>
              <a:gd name="connsiteY1" fmla="*/ 0 h 575505"/>
              <a:gd name="connsiteX2" fmla="*/ 1151011 w 1151011"/>
              <a:gd name="connsiteY2" fmla="*/ 575505 h 575505"/>
              <a:gd name="connsiteX3" fmla="*/ 0 w 1151011"/>
              <a:gd name="connsiteY3" fmla="*/ 575505 h 575505"/>
              <a:gd name="connsiteX4" fmla="*/ 0 w 1151011"/>
              <a:gd name="connsiteY4" fmla="*/ 0 h 575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1011" h="575505">
                <a:moveTo>
                  <a:pt x="0" y="0"/>
                </a:moveTo>
                <a:lnTo>
                  <a:pt x="1151011" y="0"/>
                </a:lnTo>
                <a:lnTo>
                  <a:pt x="1151011" y="575505"/>
                </a:lnTo>
                <a:lnTo>
                  <a:pt x="0" y="57550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715" tIns="5715" rIns="5715" bIns="5715" numCol="1" spcCol="1270" anchor="ctr" anchorCtr="0">
            <a:noAutofit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700" b="1" kern="1200" dirty="0">
                <a:latin typeface="HelveticaNeueLT Std" panose="020B0604020202020204" pitchFamily="34" charset="0"/>
              </a:rPr>
              <a:t>Herman Mak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700" dirty="0">
                <a:latin typeface="HelveticaNeueLT Std" panose="020B0604020202020204" pitchFamily="34" charset="0"/>
              </a:rPr>
              <a:t>Sr Financial Analyst</a:t>
            </a:r>
            <a:endParaRPr lang="en-US" sz="700" kern="1200" dirty="0">
              <a:latin typeface="HelveticaNeueLT Std" panose="020B0604020202020204" pitchFamily="34" charset="0"/>
            </a:endParaRPr>
          </a:p>
        </p:txBody>
      </p:sp>
      <p:sp>
        <p:nvSpPr>
          <p:cNvPr id="61" name="Freeform 47">
            <a:extLst>
              <a:ext uri="{FF2B5EF4-FFF2-40B4-BE49-F238E27FC236}">
                <a16:creationId xmlns:a16="http://schemas.microsoft.com/office/drawing/2014/main" id="{BB986E75-A980-434B-B0D5-2214A16AE611}"/>
              </a:ext>
            </a:extLst>
          </p:cNvPr>
          <p:cNvSpPr/>
          <p:nvPr/>
        </p:nvSpPr>
        <p:spPr>
          <a:xfrm>
            <a:off x="10646692" y="5705856"/>
            <a:ext cx="914400" cy="365760"/>
          </a:xfrm>
          <a:custGeom>
            <a:avLst/>
            <a:gdLst>
              <a:gd name="connsiteX0" fmla="*/ 0 w 1151011"/>
              <a:gd name="connsiteY0" fmla="*/ 0 h 575505"/>
              <a:gd name="connsiteX1" fmla="*/ 1151011 w 1151011"/>
              <a:gd name="connsiteY1" fmla="*/ 0 h 575505"/>
              <a:gd name="connsiteX2" fmla="*/ 1151011 w 1151011"/>
              <a:gd name="connsiteY2" fmla="*/ 575505 h 575505"/>
              <a:gd name="connsiteX3" fmla="*/ 0 w 1151011"/>
              <a:gd name="connsiteY3" fmla="*/ 575505 h 575505"/>
              <a:gd name="connsiteX4" fmla="*/ 0 w 1151011"/>
              <a:gd name="connsiteY4" fmla="*/ 0 h 575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1011" h="575505">
                <a:moveTo>
                  <a:pt x="0" y="0"/>
                </a:moveTo>
                <a:lnTo>
                  <a:pt x="1151011" y="0"/>
                </a:lnTo>
                <a:lnTo>
                  <a:pt x="1151011" y="575505"/>
                </a:lnTo>
                <a:lnTo>
                  <a:pt x="0" y="57550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715" tIns="5715" rIns="5715" bIns="5715" numCol="1" spcCol="1270" anchor="ctr" anchorCtr="0">
            <a:noAutofit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700" b="1" dirty="0">
                <a:latin typeface="HelveticaNeueLT Std" panose="020B0604020202020204" pitchFamily="34" charset="0"/>
              </a:rPr>
              <a:t>Pik Kei Yung-Yeung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700" kern="1200" dirty="0">
                <a:latin typeface="HelveticaNeueLT Std" panose="020B0604020202020204" pitchFamily="34" charset="0"/>
              </a:rPr>
              <a:t>Sr Financial Analyst</a:t>
            </a:r>
          </a:p>
        </p:txBody>
      </p: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010E4640-C2DB-9DD3-C67E-85033C4738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115078" y="3871699"/>
            <a:ext cx="0" cy="10972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AE72B909-ACB0-496B-21B9-D3A5151DDB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11103095" y="4452765"/>
            <a:ext cx="56692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E4F420B9-2370-2280-3E4D-8D12D63129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0069433" y="3136632"/>
            <a:ext cx="0" cy="73152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0B6F42E2-D155-97EE-4118-18237BDAD4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5417895" y="5888736"/>
            <a:ext cx="256032" cy="210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7994642D-314F-CDC7-AECD-69BF46DBF6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7172621" y="2596129"/>
            <a:ext cx="33832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46A72C22-24A1-72B5-ED79-BB1B219D22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3790078" y="3868936"/>
            <a:ext cx="732434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F538014-6D99-D80D-9311-C986316A54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H="1" flipV="1">
            <a:off x="1727786" y="3141874"/>
            <a:ext cx="833932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B11E6B66-789C-D289-C919-B1467BE12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792650" y="3874008"/>
            <a:ext cx="0" cy="10972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BE4D11B3-C5CB-B6DD-B9B7-13ADA16619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1613951" y="5371966"/>
            <a:ext cx="109728" cy="210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6C474D71-8BAF-BF51-22FD-81ED33D062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5416427" y="5312664"/>
            <a:ext cx="256032" cy="210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A9EDD24D-DEF4-A7A9-705E-5138C4B4E0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730571" y="3145965"/>
            <a:ext cx="0" cy="27432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991B55D6-C222-4BBE-54C6-EC44E1AE99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1616515" y="4745736"/>
            <a:ext cx="109728" cy="210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547AD341-BBEE-C379-3D92-380AC51D7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323588" y="3872541"/>
            <a:ext cx="0" cy="10972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915D3BB5-33BE-DD43-C74D-37149FB3E1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2783475" y="5888736"/>
            <a:ext cx="109728" cy="210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4BBAF17-85AF-4669-2619-5209BFB3BF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6109560" y="2040136"/>
            <a:ext cx="0" cy="18288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3D55638F-48BE-50B9-9D61-E292B50D5B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1611577" y="5888736"/>
            <a:ext cx="118872" cy="210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6F0A07AE-59F7-4641-AAC5-2568AC7BDD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1737105" y="3868936"/>
            <a:ext cx="58521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783C1B5-BF3B-971B-0A35-C58A9456C3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2780460" y="5312664"/>
            <a:ext cx="109728" cy="210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21460263-4276-056A-0C33-1A010234C1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2780389" y="4745736"/>
            <a:ext cx="109728" cy="210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45CA7E3B-C7BA-2810-EDB1-671808906B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5416730" y="4745736"/>
            <a:ext cx="256032" cy="210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2FB03046-6C1F-FD73-57CF-DBB3B5C427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894442" y="4203337"/>
            <a:ext cx="0" cy="168249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F94F8152-2303-F24E-C261-B97CF5BC5E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2780508" y="4201170"/>
            <a:ext cx="109728" cy="210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8F5855A9-FC43-1ED9-8130-6DFBB53179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6109560" y="1128293"/>
            <a:ext cx="0" cy="18288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CCB4BC43-376C-9334-512D-5A79D5908B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554401" y="4359029"/>
            <a:ext cx="0" cy="210312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9BB136ED-F73D-756D-BB46-88F930004A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9126115" y="5312664"/>
            <a:ext cx="256032" cy="210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AD37E059-48DA-D1A4-E0F4-724E2C011A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5421510" y="6464836"/>
            <a:ext cx="128016" cy="210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6F4FC2A8-51D9-6BCF-150E-F65C984266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557323" y="3870457"/>
            <a:ext cx="0" cy="10972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C4331B9C-AC0B-0CA3-D597-F80DA98C5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246418" y="3868976"/>
            <a:ext cx="0" cy="10972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CBC8F1D2-0215-8FFE-4C1B-A270B9D1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9121687" y="5888736"/>
            <a:ext cx="128016" cy="210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B5B564F9-B6E6-207A-3235-C690AAE438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101164" y="4355507"/>
            <a:ext cx="0" cy="10058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C1544DA1-6345-1EFF-178A-D54242C56F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9124805" y="4745736"/>
            <a:ext cx="256032" cy="210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05777CC1-B7F3-055B-0B8A-731B0E7C8D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7793322" y="4745736"/>
            <a:ext cx="109728" cy="210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2A9AFE72-BE76-D68A-3E51-7079F9655D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7331169" y="4447503"/>
            <a:ext cx="56692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1D805C5B-4376-CB6A-5FEC-9ABCE46F99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243150" y="4354928"/>
            <a:ext cx="0" cy="153619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518C80B5-2DA5-4CCF-D143-387330E8A1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907375" y="4443758"/>
            <a:ext cx="0" cy="144475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6C245C8B-55D9-B566-E593-322FD751D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7793390" y="5888736"/>
            <a:ext cx="109728" cy="210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E931D6E2-BE2D-F7A3-0833-F6135ECB87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333394" y="4346084"/>
            <a:ext cx="0" cy="10058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EDED30AB-C0E5-F783-A8AC-BA5E2E000A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7793393" y="5312664"/>
            <a:ext cx="109728" cy="210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6C1374EE-89A6-2A7D-8AE5-951FFCBF39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675145" y="4447405"/>
            <a:ext cx="0" cy="144475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4B4202E5-94C8-2DAE-6AE2-382255045B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11561092" y="4745736"/>
            <a:ext cx="109728" cy="210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5E948A03-A4FC-2661-0686-9F34ACB97C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11561163" y="5312664"/>
            <a:ext cx="109728" cy="210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92FAD639-7F4C-9B5B-FE63-194E404EB8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11561160" y="5888736"/>
            <a:ext cx="109728" cy="210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FDDC0D87-17D9-7E7D-8E37-CA8A6419E5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336890" y="3875649"/>
            <a:ext cx="0" cy="10972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Connector 175">
            <a:extLst>
              <a:ext uri="{FF2B5EF4-FFF2-40B4-BE49-F238E27FC236}">
                <a16:creationId xmlns:a16="http://schemas.microsoft.com/office/drawing/2014/main" id="{1C4FC803-4949-B8D3-84A6-8551A260A5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4503767" y="1678831"/>
            <a:ext cx="554667" cy="5766"/>
          </a:xfrm>
          <a:prstGeom prst="line">
            <a:avLst/>
          </a:prstGeom>
          <a:ln w="127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2CEFF6D-E8DC-7639-6B9F-C1C1451233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6111465" y="2956441"/>
            <a:ext cx="0" cy="18288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47675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00BFC676C253448A3CDD544BB1A5F8C" ma:contentTypeVersion="10" ma:contentTypeDescription="Create a new document." ma:contentTypeScope="" ma:versionID="6b78991bf69f1a4298e5561881bfe2b8">
  <xsd:schema xmlns:xsd="http://www.w3.org/2001/XMLSchema" xmlns:xs="http://www.w3.org/2001/XMLSchema" xmlns:p="http://schemas.microsoft.com/office/2006/metadata/properties" xmlns:ns2="9db7eb01-2ba3-4c3c-a557-9ed61832e3af" xmlns:ns3="907f8f68-11bb-4eab-8ce4-7df609a6a84f" targetNamespace="http://schemas.microsoft.com/office/2006/metadata/properties" ma:root="true" ma:fieldsID="a6b2735b60469df962c4e95708373270" ns2:_="" ns3:_="">
    <xsd:import namespace="9db7eb01-2ba3-4c3c-a557-9ed61832e3af"/>
    <xsd:import namespace="907f8f68-11bb-4eab-8ce4-7df609a6a84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b7eb01-2ba3-4c3c-a557-9ed61832e3a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0973eda6-ee47-49cd-8b90-1ba368fd38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7f8f68-11bb-4eab-8ce4-7df609a6a84f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4c5f1a68-5471-46e4-a0fd-2313e6c0ff4c}" ma:internalName="TaxCatchAll" ma:showField="CatchAllData" ma:web="907f8f68-11bb-4eab-8ce4-7df609a6a84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db7eb01-2ba3-4c3c-a557-9ed61832e3af">
      <Terms xmlns="http://schemas.microsoft.com/office/infopath/2007/PartnerControls"/>
    </lcf76f155ced4ddcb4097134ff3c332f>
    <TaxCatchAll xmlns="907f8f68-11bb-4eab-8ce4-7df609a6a84f" xsi:nil="true"/>
  </documentManagement>
</p:properties>
</file>

<file path=customXml/itemProps1.xml><?xml version="1.0" encoding="utf-8"?>
<ds:datastoreItem xmlns:ds="http://schemas.openxmlformats.org/officeDocument/2006/customXml" ds:itemID="{EE43A7BD-6D90-4A91-920E-716353C87BC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db7eb01-2ba3-4c3c-a557-9ed61832e3af"/>
    <ds:schemaRef ds:uri="907f8f68-11bb-4eab-8ce4-7df609a6a84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E256EB9-10C5-41FC-9418-0BEB22C39BE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37FE653-3752-47C4-BE83-F66AB112F402}">
  <ds:schemaRefs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907f8f68-11bb-4eab-8ce4-7df609a6a84f"/>
    <ds:schemaRef ds:uri="9db7eb01-2ba3-4c3c-a557-9ed61832e3af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8687</TotalTime>
  <Words>254</Words>
  <Application>Microsoft Office PowerPoint</Application>
  <PresentationFormat>Widescreen</PresentationFormat>
  <Paragraphs>88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HelveticaNeueLT Std</vt:lpstr>
      <vt:lpstr>Office Theme</vt:lpstr>
      <vt:lpstr>PowerPoint Presentation</vt:lpstr>
    </vt:vector>
  </TitlesOfParts>
  <Company>UCSF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Vaughn, Cheryl</dc:creator>
  <cp:lastModifiedBy>Armstrong, Rachelle</cp:lastModifiedBy>
  <cp:revision>336</cp:revision>
  <cp:lastPrinted>2020-07-24T19:51:05Z</cp:lastPrinted>
  <dcterms:created xsi:type="dcterms:W3CDTF">2019-03-14T23:32:58Z</dcterms:created>
  <dcterms:modified xsi:type="dcterms:W3CDTF">2026-04-15T15:54:40Z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0x010100400BFC676C253448A3CDD544BB1A5F8C</vt:lpwstr>
  </property>
  <property fmtid="{D5CDD505-2E9C-101B-9397-08002B2CF9AE}" pid="3" name="MediaServiceImageTags">
    <vt:lpwstr/>
  </property>
</Properties>
</file>